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0"/>
  </p:notesMasterIdLst>
  <p:sldIdLst>
    <p:sldId id="257" r:id="rId2"/>
    <p:sldId id="258" r:id="rId3"/>
    <p:sldId id="296" r:id="rId4"/>
    <p:sldId id="289" r:id="rId5"/>
    <p:sldId id="290" r:id="rId6"/>
    <p:sldId id="270" r:id="rId7"/>
    <p:sldId id="263" r:id="rId8"/>
    <p:sldId id="269" r:id="rId9"/>
    <p:sldId id="272" r:id="rId10"/>
    <p:sldId id="266" r:id="rId11"/>
    <p:sldId id="285" r:id="rId12"/>
    <p:sldId id="276" r:id="rId13"/>
    <p:sldId id="293" r:id="rId14"/>
    <p:sldId id="295" r:id="rId15"/>
    <p:sldId id="297" r:id="rId16"/>
    <p:sldId id="267" r:id="rId17"/>
    <p:sldId id="279" r:id="rId18"/>
    <p:sldId id="294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63" autoAdjust="0"/>
    <p:restoredTop sz="91222" autoAdjust="0"/>
  </p:normalViewPr>
  <p:slideViewPr>
    <p:cSldViewPr>
      <p:cViewPr varScale="1">
        <p:scale>
          <a:sx n="69" d="100"/>
          <a:sy n="69" d="100"/>
        </p:scale>
        <p:origin x="-49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-195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A8A5A7A5-1DD6-49EB-B6C1-17087F0284F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6E97FC-0C58-4044-88A5-624C8C60F856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C5A44-C1A8-44AD-BBAB-94DD8A7CB764}" type="slidenum">
              <a:rPr lang="en-US"/>
              <a:pPr/>
              <a:t>4</a:t>
            </a:fld>
            <a:endParaRPr lang="en-US"/>
          </a:p>
        </p:txBody>
      </p:sp>
      <p:sp>
        <p:nvSpPr>
          <p:cNvPr id="55298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44588" y="682625"/>
            <a:ext cx="4572000" cy="34290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63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A9E0A3-48F1-4A34-B89D-72CD74974DDF}" type="slidenum">
              <a:rPr lang="en-US"/>
              <a:pPr/>
              <a:t>6</a:t>
            </a:fld>
            <a:endParaRPr lang="en-US"/>
          </a:p>
        </p:txBody>
      </p:sp>
      <p:sp>
        <p:nvSpPr>
          <p:cNvPr id="245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BBAA23-AE3E-473A-9CA1-2444BD727DC8}" type="slidenum">
              <a:rPr lang="en-US"/>
              <a:pPr/>
              <a:t>7</a:t>
            </a:fld>
            <a:endParaRPr lang="en-US"/>
          </a:p>
        </p:txBody>
      </p:sp>
      <p:sp>
        <p:nvSpPr>
          <p:cNvPr id="665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Around this time the west port card cooling manifold began to show similar symptoms as the east.  We suspected that a leak was developing but most likely in the return manifold.  This proved to be wrong, in fact the leak was in the supply and was at least a factor of 2 magnitude greater than the east.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E63733-B9AF-47B4-B01E-20E102A078F5}" type="slidenum">
              <a:rPr lang="en-US"/>
              <a:pPr/>
              <a:t>8</a:t>
            </a:fld>
            <a:endParaRPr lang="en-US"/>
          </a:p>
        </p:txBody>
      </p:sp>
      <p:sp>
        <p:nvSpPr>
          <p:cNvPr id="225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05A5B2-3578-4FA4-B4D8-7E1AC2916C2D}" type="slidenum">
              <a:rPr lang="en-US"/>
              <a:pPr/>
              <a:t>9</a:t>
            </a:fld>
            <a:endParaRPr lang="en-US"/>
          </a:p>
        </p:txBody>
      </p:sp>
      <p:sp>
        <p:nvSpPr>
          <p:cNvPr id="276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8D2CF9-796D-404B-B7FB-8D67C13060EB}" type="slidenum">
              <a:rPr lang="en-US"/>
              <a:pPr/>
              <a:t>12</a:t>
            </a:fld>
            <a:endParaRPr lang="en-US"/>
          </a:p>
        </p:txBody>
      </p:sp>
      <p:sp>
        <p:nvSpPr>
          <p:cNvPr id="358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5B9FAF-37B3-4439-B096-38DC773BC5D4}" type="slidenum">
              <a:rPr lang="en-US"/>
              <a:pPr/>
              <a:t>16</a:t>
            </a:fld>
            <a:endParaRPr lang="en-US"/>
          </a:p>
        </p:txBody>
      </p:sp>
      <p:sp>
        <p:nvSpPr>
          <p:cNvPr id="194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B83FCE-DFA7-4152-B89B-52D698EB33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EB1B6-A1E6-4E7B-9950-ABA877D5C0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B2B178-834E-4314-AD4A-1E01A19F66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F5293A-B7F3-441E-8C84-25B3BF4C822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E0DA8D-B242-407F-AD6C-69B8FF08BF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616E9B-1525-4051-A288-7CA8AE0B3D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6E970-A669-433C-B110-0A3CACC139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D16D8C-0508-4292-B4C7-9264D0A798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55F254-8574-4513-8DD5-96880550A06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1998E-396D-4467-A609-BF95C8A32E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164256-8013-49BF-9108-A81C827B66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2"/>
          <p:cNvGrpSpPr>
            <a:grpSpLocks/>
          </p:cNvGrpSpPr>
          <p:nvPr/>
        </p:nvGrpSpPr>
        <p:grpSpPr bwMode="auto">
          <a:xfrm>
            <a:off x="1588" y="0"/>
            <a:ext cx="9148762" cy="6851650"/>
            <a:chOff x="1" y="0"/>
            <a:chExt cx="5763" cy="4316"/>
          </a:xfrm>
        </p:grpSpPr>
        <p:sp>
          <p:nvSpPr>
            <p:cNvPr id="51203" name="Freeform 3"/>
            <p:cNvSpPr>
              <a:spLocks/>
            </p:cNvSpPr>
            <p:nvPr/>
          </p:nvSpPr>
          <p:spPr bwMode="hidden">
            <a:xfrm>
              <a:off x="5045" y="2626"/>
              <a:ext cx="719" cy="1690"/>
            </a:xfrm>
            <a:custGeom>
              <a:avLst/>
              <a:gdLst/>
              <a:ahLst/>
              <a:cxnLst>
                <a:cxn ang="0">
                  <a:pos x="717" y="72"/>
                </a:cxn>
                <a:cxn ang="0">
                  <a:pos x="717" y="0"/>
                </a:cxn>
                <a:cxn ang="0">
                  <a:pos x="699" y="101"/>
                </a:cxn>
                <a:cxn ang="0">
                  <a:pos x="675" y="209"/>
                </a:cxn>
                <a:cxn ang="0">
                  <a:pos x="627" y="389"/>
                </a:cxn>
                <a:cxn ang="0">
                  <a:pos x="574" y="569"/>
                </a:cxn>
                <a:cxn ang="0">
                  <a:pos x="502" y="749"/>
                </a:cxn>
                <a:cxn ang="0">
                  <a:pos x="424" y="935"/>
                </a:cxn>
                <a:cxn ang="0">
                  <a:pos x="334" y="1121"/>
                </a:cxn>
                <a:cxn ang="0">
                  <a:pos x="233" y="1312"/>
                </a:cxn>
                <a:cxn ang="0">
                  <a:pos x="125" y="1498"/>
                </a:cxn>
                <a:cxn ang="0">
                  <a:pos x="0" y="1690"/>
                </a:cxn>
                <a:cxn ang="0">
                  <a:pos x="11" y="1690"/>
                </a:cxn>
                <a:cxn ang="0">
                  <a:pos x="137" y="1498"/>
                </a:cxn>
                <a:cxn ang="0">
                  <a:pos x="245" y="1312"/>
                </a:cxn>
                <a:cxn ang="0">
                  <a:pos x="346" y="1121"/>
                </a:cxn>
                <a:cxn ang="0">
                  <a:pos x="436" y="935"/>
                </a:cxn>
                <a:cxn ang="0">
                  <a:pos x="514" y="749"/>
                </a:cxn>
                <a:cxn ang="0">
                  <a:pos x="585" y="569"/>
                </a:cxn>
                <a:cxn ang="0">
                  <a:pos x="639" y="389"/>
                </a:cxn>
                <a:cxn ang="0">
                  <a:pos x="687" y="209"/>
                </a:cxn>
                <a:cxn ang="0">
                  <a:pos x="705" y="143"/>
                </a:cxn>
                <a:cxn ang="0">
                  <a:pos x="717" y="72"/>
                </a:cxn>
                <a:cxn ang="0">
                  <a:pos x="717" y="72"/>
                </a:cxn>
              </a:cxnLst>
              <a:rect l="0" t="0" r="r" b="b"/>
              <a:pathLst>
                <a:path w="717" h="1690">
                  <a:moveTo>
                    <a:pt x="717" y="72"/>
                  </a:moveTo>
                  <a:lnTo>
                    <a:pt x="717" y="0"/>
                  </a:lnTo>
                  <a:lnTo>
                    <a:pt x="699" y="101"/>
                  </a:lnTo>
                  <a:lnTo>
                    <a:pt x="675" y="209"/>
                  </a:lnTo>
                  <a:lnTo>
                    <a:pt x="627" y="389"/>
                  </a:lnTo>
                  <a:lnTo>
                    <a:pt x="574" y="569"/>
                  </a:lnTo>
                  <a:lnTo>
                    <a:pt x="502" y="749"/>
                  </a:lnTo>
                  <a:lnTo>
                    <a:pt x="424" y="935"/>
                  </a:lnTo>
                  <a:lnTo>
                    <a:pt x="334" y="1121"/>
                  </a:lnTo>
                  <a:lnTo>
                    <a:pt x="233" y="1312"/>
                  </a:lnTo>
                  <a:lnTo>
                    <a:pt x="125" y="1498"/>
                  </a:lnTo>
                  <a:lnTo>
                    <a:pt x="0" y="1690"/>
                  </a:lnTo>
                  <a:lnTo>
                    <a:pt x="11" y="1690"/>
                  </a:lnTo>
                  <a:lnTo>
                    <a:pt x="137" y="1498"/>
                  </a:lnTo>
                  <a:lnTo>
                    <a:pt x="245" y="1312"/>
                  </a:lnTo>
                  <a:lnTo>
                    <a:pt x="346" y="1121"/>
                  </a:lnTo>
                  <a:lnTo>
                    <a:pt x="436" y="935"/>
                  </a:lnTo>
                  <a:lnTo>
                    <a:pt x="514" y="749"/>
                  </a:lnTo>
                  <a:lnTo>
                    <a:pt x="585" y="569"/>
                  </a:lnTo>
                  <a:lnTo>
                    <a:pt x="639" y="389"/>
                  </a:lnTo>
                  <a:lnTo>
                    <a:pt x="687" y="209"/>
                  </a:lnTo>
                  <a:lnTo>
                    <a:pt x="705" y="143"/>
                  </a:lnTo>
                  <a:lnTo>
                    <a:pt x="717" y="72"/>
                  </a:lnTo>
                  <a:lnTo>
                    <a:pt x="717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04" name="Freeform 4"/>
            <p:cNvSpPr>
              <a:spLocks/>
            </p:cNvSpPr>
            <p:nvPr/>
          </p:nvSpPr>
          <p:spPr bwMode="hidden">
            <a:xfrm>
              <a:off x="5386" y="3794"/>
              <a:ext cx="378" cy="522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293" y="132"/>
                </a:cxn>
                <a:cxn ang="0">
                  <a:pos x="204" y="264"/>
                </a:cxn>
                <a:cxn ang="0">
                  <a:pos x="102" y="396"/>
                </a:cxn>
                <a:cxn ang="0">
                  <a:pos x="0" y="522"/>
                </a:cxn>
                <a:cxn ang="0">
                  <a:pos x="12" y="522"/>
                </a:cxn>
                <a:cxn ang="0">
                  <a:pos x="114" y="402"/>
                </a:cxn>
                <a:cxn ang="0">
                  <a:pos x="204" y="282"/>
                </a:cxn>
                <a:cxn ang="0">
                  <a:pos x="377" y="24"/>
                </a:cxn>
                <a:cxn ang="0">
                  <a:pos x="377" y="0"/>
                </a:cxn>
                <a:cxn ang="0">
                  <a:pos x="377" y="0"/>
                </a:cxn>
              </a:cxnLst>
              <a:rect l="0" t="0" r="r" b="b"/>
              <a:pathLst>
                <a:path w="377" h="522">
                  <a:moveTo>
                    <a:pt x="377" y="0"/>
                  </a:moveTo>
                  <a:lnTo>
                    <a:pt x="293" y="132"/>
                  </a:lnTo>
                  <a:lnTo>
                    <a:pt x="204" y="264"/>
                  </a:lnTo>
                  <a:lnTo>
                    <a:pt x="102" y="396"/>
                  </a:lnTo>
                  <a:lnTo>
                    <a:pt x="0" y="522"/>
                  </a:lnTo>
                  <a:lnTo>
                    <a:pt x="12" y="522"/>
                  </a:lnTo>
                  <a:lnTo>
                    <a:pt x="114" y="402"/>
                  </a:lnTo>
                  <a:lnTo>
                    <a:pt x="204" y="282"/>
                  </a:lnTo>
                  <a:lnTo>
                    <a:pt x="377" y="24"/>
                  </a:lnTo>
                  <a:lnTo>
                    <a:pt x="377" y="0"/>
                  </a:lnTo>
                  <a:lnTo>
                    <a:pt x="37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05" name="Freeform 5"/>
            <p:cNvSpPr>
              <a:spLocks/>
            </p:cNvSpPr>
            <p:nvPr/>
          </p:nvSpPr>
          <p:spPr bwMode="hidden">
            <a:xfrm>
              <a:off x="5680" y="4214"/>
              <a:ext cx="84" cy="102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18" y="102"/>
                </a:cxn>
                <a:cxn ang="0">
                  <a:pos x="48" y="60"/>
                </a:cxn>
                <a:cxn ang="0">
                  <a:pos x="84" y="24"/>
                </a:cxn>
                <a:cxn ang="0">
                  <a:pos x="84" y="0"/>
                </a:cxn>
                <a:cxn ang="0">
                  <a:pos x="42" y="54"/>
                </a:cxn>
                <a:cxn ang="0">
                  <a:pos x="0" y="102"/>
                </a:cxn>
                <a:cxn ang="0">
                  <a:pos x="0" y="102"/>
                </a:cxn>
              </a:cxnLst>
              <a:rect l="0" t="0" r="r" b="b"/>
              <a:pathLst>
                <a:path w="84" h="102">
                  <a:moveTo>
                    <a:pt x="0" y="102"/>
                  </a:moveTo>
                  <a:lnTo>
                    <a:pt x="18" y="102"/>
                  </a:lnTo>
                  <a:lnTo>
                    <a:pt x="48" y="60"/>
                  </a:lnTo>
                  <a:lnTo>
                    <a:pt x="84" y="24"/>
                  </a:lnTo>
                  <a:lnTo>
                    <a:pt x="84" y="0"/>
                  </a:lnTo>
                  <a:lnTo>
                    <a:pt x="42" y="54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1206" name="Group 6"/>
            <p:cNvGrpSpPr>
              <a:grpSpLocks/>
            </p:cNvGrpSpPr>
            <p:nvPr/>
          </p:nvGrpSpPr>
          <p:grpSpPr bwMode="auto">
            <a:xfrm>
              <a:off x="288" y="0"/>
              <a:ext cx="5098" cy="4316"/>
              <a:chOff x="288" y="0"/>
              <a:chExt cx="5098" cy="4316"/>
            </a:xfrm>
          </p:grpSpPr>
          <p:sp>
            <p:nvSpPr>
              <p:cNvPr id="51207" name="Freeform 7"/>
              <p:cNvSpPr>
                <a:spLocks/>
              </p:cNvSpPr>
              <p:nvPr userDrawn="1"/>
            </p:nvSpPr>
            <p:spPr bwMode="hidden">
              <a:xfrm>
                <a:off x="2789" y="0"/>
                <a:ext cx="72" cy="43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0" y="4316"/>
                  </a:cxn>
                  <a:cxn ang="0">
                    <a:pos x="72" y="4316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72" h="4316">
                    <a:moveTo>
                      <a:pt x="0" y="0"/>
                    </a:moveTo>
                    <a:lnTo>
                      <a:pt x="60" y="4316"/>
                    </a:lnTo>
                    <a:lnTo>
                      <a:pt x="72" y="4316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08" name="Freeform 8"/>
              <p:cNvSpPr>
                <a:spLocks/>
              </p:cNvSpPr>
              <p:nvPr userDrawn="1"/>
            </p:nvSpPr>
            <p:spPr bwMode="hidden">
              <a:xfrm>
                <a:off x="3089" y="0"/>
                <a:ext cx="174" cy="431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2" y="0"/>
                  </a:cxn>
                  <a:cxn ang="0">
                    <a:pos x="42" y="216"/>
                  </a:cxn>
                  <a:cxn ang="0">
                    <a:pos x="72" y="444"/>
                  </a:cxn>
                  <a:cxn ang="0">
                    <a:pos x="96" y="689"/>
                  </a:cxn>
                  <a:cxn ang="0">
                    <a:pos x="120" y="947"/>
                  </a:cxn>
                  <a:cxn ang="0">
                    <a:pos x="132" y="1211"/>
                  </a:cxn>
                  <a:cxn ang="0">
                    <a:pos x="150" y="1487"/>
                  </a:cxn>
                  <a:cxn ang="0">
                    <a:pos x="156" y="1768"/>
                  </a:cxn>
                  <a:cxn ang="0">
                    <a:pos x="162" y="2062"/>
                  </a:cxn>
                  <a:cxn ang="0">
                    <a:pos x="156" y="2644"/>
                  </a:cxn>
                  <a:cxn ang="0">
                    <a:pos x="126" y="3225"/>
                  </a:cxn>
                  <a:cxn ang="0">
                    <a:pos x="108" y="3507"/>
                  </a:cxn>
                  <a:cxn ang="0">
                    <a:pos x="78" y="3788"/>
                  </a:cxn>
                  <a:cxn ang="0">
                    <a:pos x="42" y="4058"/>
                  </a:cxn>
                  <a:cxn ang="0">
                    <a:pos x="0" y="4316"/>
                  </a:cxn>
                  <a:cxn ang="0">
                    <a:pos x="12" y="4316"/>
                  </a:cxn>
                  <a:cxn ang="0">
                    <a:pos x="54" y="4058"/>
                  </a:cxn>
                  <a:cxn ang="0">
                    <a:pos x="90" y="3782"/>
                  </a:cxn>
                  <a:cxn ang="0">
                    <a:pos x="120" y="3507"/>
                  </a:cxn>
                  <a:cxn ang="0">
                    <a:pos x="138" y="3219"/>
                  </a:cxn>
                  <a:cxn ang="0">
                    <a:pos x="168" y="2638"/>
                  </a:cxn>
                  <a:cxn ang="0">
                    <a:pos x="174" y="2056"/>
                  </a:cxn>
                  <a:cxn ang="0">
                    <a:pos x="168" y="1768"/>
                  </a:cxn>
                  <a:cxn ang="0">
                    <a:pos x="162" y="1487"/>
                  </a:cxn>
                  <a:cxn ang="0">
                    <a:pos x="144" y="1211"/>
                  </a:cxn>
                  <a:cxn ang="0">
                    <a:pos x="132" y="941"/>
                  </a:cxn>
                  <a:cxn ang="0">
                    <a:pos x="108" y="689"/>
                  </a:cxn>
                  <a:cxn ang="0">
                    <a:pos x="84" y="444"/>
                  </a:cxn>
                  <a:cxn ang="0">
                    <a:pos x="54" y="21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174" h="4316">
                    <a:moveTo>
                      <a:pt x="24" y="0"/>
                    </a:moveTo>
                    <a:lnTo>
                      <a:pt x="12" y="0"/>
                    </a:lnTo>
                    <a:lnTo>
                      <a:pt x="42" y="216"/>
                    </a:lnTo>
                    <a:lnTo>
                      <a:pt x="72" y="444"/>
                    </a:lnTo>
                    <a:lnTo>
                      <a:pt x="96" y="689"/>
                    </a:lnTo>
                    <a:lnTo>
                      <a:pt x="120" y="947"/>
                    </a:lnTo>
                    <a:lnTo>
                      <a:pt x="132" y="1211"/>
                    </a:lnTo>
                    <a:lnTo>
                      <a:pt x="150" y="1487"/>
                    </a:lnTo>
                    <a:lnTo>
                      <a:pt x="156" y="1768"/>
                    </a:lnTo>
                    <a:lnTo>
                      <a:pt x="162" y="2062"/>
                    </a:lnTo>
                    <a:lnTo>
                      <a:pt x="156" y="2644"/>
                    </a:lnTo>
                    <a:lnTo>
                      <a:pt x="126" y="3225"/>
                    </a:lnTo>
                    <a:lnTo>
                      <a:pt x="108" y="3507"/>
                    </a:lnTo>
                    <a:lnTo>
                      <a:pt x="78" y="3788"/>
                    </a:lnTo>
                    <a:lnTo>
                      <a:pt x="42" y="4058"/>
                    </a:lnTo>
                    <a:lnTo>
                      <a:pt x="0" y="4316"/>
                    </a:lnTo>
                    <a:lnTo>
                      <a:pt x="12" y="4316"/>
                    </a:lnTo>
                    <a:lnTo>
                      <a:pt x="54" y="4058"/>
                    </a:lnTo>
                    <a:lnTo>
                      <a:pt x="90" y="3782"/>
                    </a:lnTo>
                    <a:lnTo>
                      <a:pt x="120" y="3507"/>
                    </a:lnTo>
                    <a:lnTo>
                      <a:pt x="138" y="3219"/>
                    </a:lnTo>
                    <a:lnTo>
                      <a:pt x="168" y="2638"/>
                    </a:lnTo>
                    <a:lnTo>
                      <a:pt x="174" y="2056"/>
                    </a:lnTo>
                    <a:lnTo>
                      <a:pt x="168" y="1768"/>
                    </a:lnTo>
                    <a:lnTo>
                      <a:pt x="162" y="1487"/>
                    </a:lnTo>
                    <a:lnTo>
                      <a:pt x="144" y="1211"/>
                    </a:lnTo>
                    <a:lnTo>
                      <a:pt x="132" y="941"/>
                    </a:lnTo>
                    <a:lnTo>
                      <a:pt x="108" y="689"/>
                    </a:lnTo>
                    <a:lnTo>
                      <a:pt x="84" y="444"/>
                    </a:lnTo>
                    <a:lnTo>
                      <a:pt x="54" y="21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09" name="Freeform 9"/>
              <p:cNvSpPr>
                <a:spLocks/>
              </p:cNvSpPr>
              <p:nvPr userDrawn="1"/>
            </p:nvSpPr>
            <p:spPr bwMode="hidden">
              <a:xfrm>
                <a:off x="3358" y="0"/>
                <a:ext cx="337" cy="4316"/>
              </a:xfrm>
              <a:custGeom>
                <a:avLst/>
                <a:gdLst/>
                <a:ahLst/>
                <a:cxnLst>
                  <a:cxn ang="0">
                    <a:pos x="329" y="2014"/>
                  </a:cxn>
                  <a:cxn ang="0">
                    <a:pos x="317" y="1726"/>
                  </a:cxn>
                  <a:cxn ang="0">
                    <a:pos x="293" y="1445"/>
                  </a:cxn>
                  <a:cxn ang="0">
                    <a:pos x="263" y="1175"/>
                  </a:cxn>
                  <a:cxn ang="0">
                    <a:pos x="228" y="917"/>
                  </a:cxn>
                  <a:cxn ang="0">
                    <a:pos x="186" y="665"/>
                  </a:cxn>
                  <a:cxn ang="0">
                    <a:pos x="132" y="432"/>
                  </a:cxn>
                  <a:cxn ang="0">
                    <a:pos x="78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66" y="204"/>
                  </a:cxn>
                  <a:cxn ang="0">
                    <a:pos x="120" y="432"/>
                  </a:cxn>
                  <a:cxn ang="0">
                    <a:pos x="174" y="665"/>
                  </a:cxn>
                  <a:cxn ang="0">
                    <a:pos x="216" y="917"/>
                  </a:cxn>
                  <a:cxn ang="0">
                    <a:pos x="251" y="1175"/>
                  </a:cxn>
                  <a:cxn ang="0">
                    <a:pos x="281" y="1445"/>
                  </a:cxn>
                  <a:cxn ang="0">
                    <a:pos x="305" y="1726"/>
                  </a:cxn>
                  <a:cxn ang="0">
                    <a:pos x="317" y="2014"/>
                  </a:cxn>
                  <a:cxn ang="0">
                    <a:pos x="323" y="2314"/>
                  </a:cxn>
                  <a:cxn ang="0">
                    <a:pos x="317" y="2608"/>
                  </a:cxn>
                  <a:cxn ang="0">
                    <a:pos x="305" y="2907"/>
                  </a:cxn>
                  <a:cxn ang="0">
                    <a:pos x="281" y="3201"/>
                  </a:cxn>
                  <a:cxn ang="0">
                    <a:pos x="257" y="3489"/>
                  </a:cxn>
                  <a:cxn ang="0">
                    <a:pos x="216" y="3777"/>
                  </a:cxn>
                  <a:cxn ang="0">
                    <a:pos x="174" y="4052"/>
                  </a:cxn>
                  <a:cxn ang="0">
                    <a:pos x="120" y="4316"/>
                  </a:cxn>
                  <a:cxn ang="0">
                    <a:pos x="132" y="4316"/>
                  </a:cxn>
                  <a:cxn ang="0">
                    <a:pos x="186" y="4052"/>
                  </a:cxn>
                  <a:cxn ang="0">
                    <a:pos x="228" y="3777"/>
                  </a:cxn>
                  <a:cxn ang="0">
                    <a:pos x="269" y="3489"/>
                  </a:cxn>
                  <a:cxn ang="0">
                    <a:pos x="293" y="3201"/>
                  </a:cxn>
                  <a:cxn ang="0">
                    <a:pos x="317" y="2907"/>
                  </a:cxn>
                  <a:cxn ang="0">
                    <a:pos x="329" y="2608"/>
                  </a:cxn>
                  <a:cxn ang="0">
                    <a:pos x="335" y="2314"/>
                  </a:cxn>
                  <a:cxn ang="0">
                    <a:pos x="329" y="2014"/>
                  </a:cxn>
                  <a:cxn ang="0">
                    <a:pos x="329" y="2014"/>
                  </a:cxn>
                </a:cxnLst>
                <a:rect l="0" t="0" r="r" b="b"/>
                <a:pathLst>
                  <a:path w="335" h="4316">
                    <a:moveTo>
                      <a:pt x="329" y="2014"/>
                    </a:moveTo>
                    <a:lnTo>
                      <a:pt x="317" y="1726"/>
                    </a:lnTo>
                    <a:lnTo>
                      <a:pt x="293" y="1445"/>
                    </a:lnTo>
                    <a:lnTo>
                      <a:pt x="263" y="1175"/>
                    </a:lnTo>
                    <a:lnTo>
                      <a:pt x="228" y="917"/>
                    </a:lnTo>
                    <a:lnTo>
                      <a:pt x="186" y="665"/>
                    </a:lnTo>
                    <a:lnTo>
                      <a:pt x="132" y="432"/>
                    </a:lnTo>
                    <a:lnTo>
                      <a:pt x="78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66" y="204"/>
                    </a:lnTo>
                    <a:lnTo>
                      <a:pt x="120" y="432"/>
                    </a:lnTo>
                    <a:lnTo>
                      <a:pt x="174" y="665"/>
                    </a:lnTo>
                    <a:lnTo>
                      <a:pt x="216" y="917"/>
                    </a:lnTo>
                    <a:lnTo>
                      <a:pt x="251" y="1175"/>
                    </a:lnTo>
                    <a:lnTo>
                      <a:pt x="281" y="1445"/>
                    </a:lnTo>
                    <a:lnTo>
                      <a:pt x="305" y="1726"/>
                    </a:lnTo>
                    <a:lnTo>
                      <a:pt x="317" y="2014"/>
                    </a:lnTo>
                    <a:lnTo>
                      <a:pt x="323" y="2314"/>
                    </a:lnTo>
                    <a:lnTo>
                      <a:pt x="317" y="2608"/>
                    </a:lnTo>
                    <a:lnTo>
                      <a:pt x="305" y="2907"/>
                    </a:lnTo>
                    <a:lnTo>
                      <a:pt x="281" y="3201"/>
                    </a:lnTo>
                    <a:lnTo>
                      <a:pt x="257" y="3489"/>
                    </a:lnTo>
                    <a:lnTo>
                      <a:pt x="216" y="3777"/>
                    </a:lnTo>
                    <a:lnTo>
                      <a:pt x="174" y="4052"/>
                    </a:lnTo>
                    <a:lnTo>
                      <a:pt x="120" y="4316"/>
                    </a:lnTo>
                    <a:lnTo>
                      <a:pt x="132" y="4316"/>
                    </a:lnTo>
                    <a:lnTo>
                      <a:pt x="186" y="4052"/>
                    </a:lnTo>
                    <a:lnTo>
                      <a:pt x="228" y="3777"/>
                    </a:lnTo>
                    <a:lnTo>
                      <a:pt x="269" y="3489"/>
                    </a:lnTo>
                    <a:lnTo>
                      <a:pt x="293" y="3201"/>
                    </a:lnTo>
                    <a:lnTo>
                      <a:pt x="317" y="2907"/>
                    </a:lnTo>
                    <a:lnTo>
                      <a:pt x="329" y="2608"/>
                    </a:lnTo>
                    <a:lnTo>
                      <a:pt x="335" y="2314"/>
                    </a:lnTo>
                    <a:lnTo>
                      <a:pt x="329" y="2014"/>
                    </a:lnTo>
                    <a:lnTo>
                      <a:pt x="329" y="20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0" name="Freeform 10"/>
              <p:cNvSpPr>
                <a:spLocks/>
              </p:cNvSpPr>
              <p:nvPr userDrawn="1"/>
            </p:nvSpPr>
            <p:spPr bwMode="hidden">
              <a:xfrm>
                <a:off x="3676" y="0"/>
                <a:ext cx="427" cy="4316"/>
              </a:xfrm>
              <a:custGeom>
                <a:avLst/>
                <a:gdLst/>
                <a:ahLst/>
                <a:cxnLst>
                  <a:cxn ang="0">
                    <a:pos x="413" y="1924"/>
                  </a:cxn>
                  <a:cxn ang="0">
                    <a:pos x="395" y="1690"/>
                  </a:cxn>
                  <a:cxn ang="0">
                    <a:pos x="365" y="1457"/>
                  </a:cxn>
                  <a:cxn ang="0">
                    <a:pos x="329" y="1229"/>
                  </a:cxn>
                  <a:cxn ang="0">
                    <a:pos x="281" y="1001"/>
                  </a:cxn>
                  <a:cxn ang="0">
                    <a:pos x="227" y="761"/>
                  </a:cxn>
                  <a:cxn ang="0">
                    <a:pos x="162" y="522"/>
                  </a:cxn>
                  <a:cxn ang="0">
                    <a:pos x="90" y="27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84" y="270"/>
                  </a:cxn>
                  <a:cxn ang="0">
                    <a:pos x="156" y="522"/>
                  </a:cxn>
                  <a:cxn ang="0">
                    <a:pos x="216" y="767"/>
                  </a:cxn>
                  <a:cxn ang="0">
                    <a:pos x="275" y="1001"/>
                  </a:cxn>
                  <a:cxn ang="0">
                    <a:pos x="317" y="1235"/>
                  </a:cxn>
                  <a:cxn ang="0">
                    <a:pos x="353" y="1463"/>
                  </a:cxn>
                  <a:cxn ang="0">
                    <a:pos x="383" y="1690"/>
                  </a:cxn>
                  <a:cxn ang="0">
                    <a:pos x="401" y="1924"/>
                  </a:cxn>
                  <a:cxn ang="0">
                    <a:pos x="413" y="2188"/>
                  </a:cxn>
                  <a:cxn ang="0">
                    <a:pos x="407" y="2458"/>
                  </a:cxn>
                  <a:cxn ang="0">
                    <a:pos x="395" y="2733"/>
                  </a:cxn>
                  <a:cxn ang="0">
                    <a:pos x="365" y="3021"/>
                  </a:cxn>
                  <a:cxn ang="0">
                    <a:pos x="329" y="3321"/>
                  </a:cxn>
                  <a:cxn ang="0">
                    <a:pos x="275" y="3639"/>
                  </a:cxn>
                  <a:cxn ang="0">
                    <a:pos x="204" y="3968"/>
                  </a:cxn>
                  <a:cxn ang="0">
                    <a:pos x="126" y="4316"/>
                  </a:cxn>
                  <a:cxn ang="0">
                    <a:pos x="138" y="4316"/>
                  </a:cxn>
                  <a:cxn ang="0">
                    <a:pos x="216" y="3968"/>
                  </a:cxn>
                  <a:cxn ang="0">
                    <a:pos x="287" y="3639"/>
                  </a:cxn>
                  <a:cxn ang="0">
                    <a:pos x="341" y="3321"/>
                  </a:cxn>
                  <a:cxn ang="0">
                    <a:pos x="377" y="3021"/>
                  </a:cxn>
                  <a:cxn ang="0">
                    <a:pos x="407" y="2733"/>
                  </a:cxn>
                  <a:cxn ang="0">
                    <a:pos x="419" y="2458"/>
                  </a:cxn>
                  <a:cxn ang="0">
                    <a:pos x="425" y="2188"/>
                  </a:cxn>
                  <a:cxn ang="0">
                    <a:pos x="413" y="1924"/>
                  </a:cxn>
                  <a:cxn ang="0">
                    <a:pos x="413" y="1924"/>
                  </a:cxn>
                </a:cxnLst>
                <a:rect l="0" t="0" r="r" b="b"/>
                <a:pathLst>
                  <a:path w="425" h="4316">
                    <a:moveTo>
                      <a:pt x="413" y="1924"/>
                    </a:moveTo>
                    <a:lnTo>
                      <a:pt x="395" y="1690"/>
                    </a:lnTo>
                    <a:lnTo>
                      <a:pt x="365" y="1457"/>
                    </a:lnTo>
                    <a:lnTo>
                      <a:pt x="329" y="1229"/>
                    </a:lnTo>
                    <a:lnTo>
                      <a:pt x="281" y="1001"/>
                    </a:lnTo>
                    <a:lnTo>
                      <a:pt x="227" y="761"/>
                    </a:lnTo>
                    <a:lnTo>
                      <a:pt x="162" y="522"/>
                    </a:lnTo>
                    <a:lnTo>
                      <a:pt x="90" y="27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84" y="270"/>
                    </a:lnTo>
                    <a:lnTo>
                      <a:pt x="156" y="522"/>
                    </a:lnTo>
                    <a:lnTo>
                      <a:pt x="216" y="767"/>
                    </a:lnTo>
                    <a:lnTo>
                      <a:pt x="275" y="1001"/>
                    </a:lnTo>
                    <a:lnTo>
                      <a:pt x="317" y="1235"/>
                    </a:lnTo>
                    <a:lnTo>
                      <a:pt x="353" y="1463"/>
                    </a:lnTo>
                    <a:lnTo>
                      <a:pt x="383" y="1690"/>
                    </a:lnTo>
                    <a:lnTo>
                      <a:pt x="401" y="1924"/>
                    </a:lnTo>
                    <a:lnTo>
                      <a:pt x="413" y="2188"/>
                    </a:lnTo>
                    <a:lnTo>
                      <a:pt x="407" y="2458"/>
                    </a:lnTo>
                    <a:lnTo>
                      <a:pt x="395" y="2733"/>
                    </a:lnTo>
                    <a:lnTo>
                      <a:pt x="365" y="3021"/>
                    </a:lnTo>
                    <a:lnTo>
                      <a:pt x="329" y="3321"/>
                    </a:lnTo>
                    <a:lnTo>
                      <a:pt x="275" y="3639"/>
                    </a:lnTo>
                    <a:lnTo>
                      <a:pt x="204" y="3968"/>
                    </a:lnTo>
                    <a:lnTo>
                      <a:pt x="126" y="4316"/>
                    </a:lnTo>
                    <a:lnTo>
                      <a:pt x="138" y="4316"/>
                    </a:lnTo>
                    <a:lnTo>
                      <a:pt x="216" y="3968"/>
                    </a:lnTo>
                    <a:lnTo>
                      <a:pt x="287" y="3639"/>
                    </a:lnTo>
                    <a:lnTo>
                      <a:pt x="341" y="3321"/>
                    </a:lnTo>
                    <a:lnTo>
                      <a:pt x="377" y="3021"/>
                    </a:lnTo>
                    <a:lnTo>
                      <a:pt x="407" y="2733"/>
                    </a:lnTo>
                    <a:lnTo>
                      <a:pt x="419" y="2458"/>
                    </a:lnTo>
                    <a:lnTo>
                      <a:pt x="425" y="2188"/>
                    </a:lnTo>
                    <a:lnTo>
                      <a:pt x="413" y="1924"/>
                    </a:lnTo>
                    <a:lnTo>
                      <a:pt x="413" y="19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1" name="Freeform 11"/>
              <p:cNvSpPr>
                <a:spLocks/>
              </p:cNvSpPr>
              <p:nvPr userDrawn="1"/>
            </p:nvSpPr>
            <p:spPr bwMode="hidden">
              <a:xfrm>
                <a:off x="3946" y="0"/>
                <a:ext cx="558" cy="4316"/>
              </a:xfrm>
              <a:custGeom>
                <a:avLst/>
                <a:gdLst/>
                <a:ahLst/>
                <a:cxnLst>
                  <a:cxn ang="0">
                    <a:pos x="556" y="2020"/>
                  </a:cxn>
                  <a:cxn ang="0">
                    <a:pos x="538" y="1732"/>
                  </a:cxn>
                  <a:cxn ang="0">
                    <a:pos x="503" y="1445"/>
                  </a:cxn>
                  <a:cxn ang="0">
                    <a:pos x="455" y="1175"/>
                  </a:cxn>
                  <a:cxn ang="0">
                    <a:pos x="395" y="911"/>
                  </a:cxn>
                  <a:cxn ang="0">
                    <a:pos x="317" y="659"/>
                  </a:cxn>
                  <a:cxn ang="0">
                    <a:pos x="228" y="426"/>
                  </a:cxn>
                  <a:cxn ang="0">
                    <a:pos x="126" y="204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14" y="204"/>
                  </a:cxn>
                  <a:cxn ang="0">
                    <a:pos x="216" y="426"/>
                  </a:cxn>
                  <a:cxn ang="0">
                    <a:pos x="305" y="659"/>
                  </a:cxn>
                  <a:cxn ang="0">
                    <a:pos x="383" y="911"/>
                  </a:cxn>
                  <a:cxn ang="0">
                    <a:pos x="443" y="1175"/>
                  </a:cxn>
                  <a:cxn ang="0">
                    <a:pos x="491" y="1445"/>
                  </a:cxn>
                  <a:cxn ang="0">
                    <a:pos x="526" y="1732"/>
                  </a:cxn>
                  <a:cxn ang="0">
                    <a:pos x="544" y="2020"/>
                  </a:cxn>
                  <a:cxn ang="0">
                    <a:pos x="544" y="2326"/>
                  </a:cxn>
                  <a:cxn ang="0">
                    <a:pos x="532" y="2632"/>
                  </a:cxn>
                  <a:cxn ang="0">
                    <a:pos x="503" y="2931"/>
                  </a:cxn>
                  <a:cxn ang="0">
                    <a:pos x="455" y="3225"/>
                  </a:cxn>
                  <a:cxn ang="0">
                    <a:pos x="389" y="3513"/>
                  </a:cxn>
                  <a:cxn ang="0">
                    <a:pos x="311" y="3788"/>
                  </a:cxn>
                  <a:cxn ang="0">
                    <a:pos x="216" y="4058"/>
                  </a:cxn>
                  <a:cxn ang="0">
                    <a:pos x="102" y="4316"/>
                  </a:cxn>
                  <a:cxn ang="0">
                    <a:pos x="114" y="4316"/>
                  </a:cxn>
                  <a:cxn ang="0">
                    <a:pos x="228" y="4058"/>
                  </a:cxn>
                  <a:cxn ang="0">
                    <a:pos x="323" y="3788"/>
                  </a:cxn>
                  <a:cxn ang="0">
                    <a:pos x="401" y="3513"/>
                  </a:cxn>
                  <a:cxn ang="0">
                    <a:pos x="467" y="3225"/>
                  </a:cxn>
                  <a:cxn ang="0">
                    <a:pos x="515" y="2931"/>
                  </a:cxn>
                  <a:cxn ang="0">
                    <a:pos x="544" y="2632"/>
                  </a:cxn>
                  <a:cxn ang="0">
                    <a:pos x="556" y="2326"/>
                  </a:cxn>
                  <a:cxn ang="0">
                    <a:pos x="556" y="2020"/>
                  </a:cxn>
                  <a:cxn ang="0">
                    <a:pos x="556" y="2020"/>
                  </a:cxn>
                </a:cxnLst>
                <a:rect l="0" t="0" r="r" b="b"/>
                <a:pathLst>
                  <a:path w="556" h="4316">
                    <a:moveTo>
                      <a:pt x="556" y="2020"/>
                    </a:moveTo>
                    <a:lnTo>
                      <a:pt x="538" y="1732"/>
                    </a:lnTo>
                    <a:lnTo>
                      <a:pt x="503" y="1445"/>
                    </a:lnTo>
                    <a:lnTo>
                      <a:pt x="455" y="1175"/>
                    </a:lnTo>
                    <a:lnTo>
                      <a:pt x="395" y="911"/>
                    </a:lnTo>
                    <a:lnTo>
                      <a:pt x="317" y="659"/>
                    </a:lnTo>
                    <a:lnTo>
                      <a:pt x="228" y="426"/>
                    </a:lnTo>
                    <a:lnTo>
                      <a:pt x="126" y="204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14" y="204"/>
                    </a:lnTo>
                    <a:lnTo>
                      <a:pt x="216" y="426"/>
                    </a:lnTo>
                    <a:lnTo>
                      <a:pt x="305" y="659"/>
                    </a:lnTo>
                    <a:lnTo>
                      <a:pt x="383" y="911"/>
                    </a:lnTo>
                    <a:lnTo>
                      <a:pt x="443" y="1175"/>
                    </a:lnTo>
                    <a:lnTo>
                      <a:pt x="491" y="1445"/>
                    </a:lnTo>
                    <a:lnTo>
                      <a:pt x="526" y="1732"/>
                    </a:lnTo>
                    <a:lnTo>
                      <a:pt x="544" y="2020"/>
                    </a:lnTo>
                    <a:lnTo>
                      <a:pt x="544" y="2326"/>
                    </a:lnTo>
                    <a:lnTo>
                      <a:pt x="532" y="2632"/>
                    </a:lnTo>
                    <a:lnTo>
                      <a:pt x="503" y="2931"/>
                    </a:lnTo>
                    <a:lnTo>
                      <a:pt x="455" y="3225"/>
                    </a:lnTo>
                    <a:lnTo>
                      <a:pt x="389" y="3513"/>
                    </a:lnTo>
                    <a:lnTo>
                      <a:pt x="311" y="3788"/>
                    </a:lnTo>
                    <a:lnTo>
                      <a:pt x="216" y="4058"/>
                    </a:lnTo>
                    <a:lnTo>
                      <a:pt x="102" y="4316"/>
                    </a:lnTo>
                    <a:lnTo>
                      <a:pt x="114" y="4316"/>
                    </a:lnTo>
                    <a:lnTo>
                      <a:pt x="228" y="4058"/>
                    </a:lnTo>
                    <a:lnTo>
                      <a:pt x="323" y="3788"/>
                    </a:lnTo>
                    <a:lnTo>
                      <a:pt x="401" y="3513"/>
                    </a:lnTo>
                    <a:lnTo>
                      <a:pt x="467" y="3225"/>
                    </a:lnTo>
                    <a:lnTo>
                      <a:pt x="515" y="2931"/>
                    </a:lnTo>
                    <a:lnTo>
                      <a:pt x="544" y="2632"/>
                    </a:lnTo>
                    <a:lnTo>
                      <a:pt x="556" y="2326"/>
                    </a:lnTo>
                    <a:lnTo>
                      <a:pt x="556" y="2020"/>
                    </a:lnTo>
                    <a:lnTo>
                      <a:pt x="556" y="202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2" name="Freeform 12"/>
              <p:cNvSpPr>
                <a:spLocks/>
              </p:cNvSpPr>
              <p:nvPr userDrawn="1"/>
            </p:nvSpPr>
            <p:spPr bwMode="hidden">
              <a:xfrm>
                <a:off x="4246" y="0"/>
                <a:ext cx="690" cy="4316"/>
              </a:xfrm>
              <a:custGeom>
                <a:avLst/>
                <a:gdLst/>
                <a:ahLst/>
                <a:cxnLst>
                  <a:cxn ang="0">
                    <a:pos x="688" y="2086"/>
                  </a:cxn>
                  <a:cxn ang="0">
                    <a:pos x="670" y="1810"/>
                  </a:cxn>
                  <a:cxn ang="0">
                    <a:pos x="634" y="1541"/>
                  </a:cxn>
                  <a:cxn ang="0">
                    <a:pos x="574" y="1271"/>
                  </a:cxn>
                  <a:cxn ang="0">
                    <a:pos x="497" y="1007"/>
                  </a:cxn>
                  <a:cxn ang="0">
                    <a:pos x="401" y="749"/>
                  </a:cxn>
                  <a:cxn ang="0">
                    <a:pos x="293" y="492"/>
                  </a:cxn>
                  <a:cxn ang="0">
                    <a:pos x="162" y="24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50" y="240"/>
                  </a:cxn>
                  <a:cxn ang="0">
                    <a:pos x="281" y="492"/>
                  </a:cxn>
                  <a:cxn ang="0">
                    <a:pos x="389" y="749"/>
                  </a:cxn>
                  <a:cxn ang="0">
                    <a:pos x="485" y="1007"/>
                  </a:cxn>
                  <a:cxn ang="0">
                    <a:pos x="562" y="1271"/>
                  </a:cxn>
                  <a:cxn ang="0">
                    <a:pos x="622" y="1541"/>
                  </a:cxn>
                  <a:cxn ang="0">
                    <a:pos x="658" y="1810"/>
                  </a:cxn>
                  <a:cxn ang="0">
                    <a:pos x="676" y="2086"/>
                  </a:cxn>
                  <a:cxn ang="0">
                    <a:pos x="676" y="2368"/>
                  </a:cxn>
                  <a:cxn ang="0">
                    <a:pos x="658" y="2650"/>
                  </a:cxn>
                  <a:cxn ang="0">
                    <a:pos x="616" y="2931"/>
                  </a:cxn>
                  <a:cxn ang="0">
                    <a:pos x="556" y="3213"/>
                  </a:cxn>
                  <a:cxn ang="0">
                    <a:pos x="473" y="3495"/>
                  </a:cxn>
                  <a:cxn ang="0">
                    <a:pos x="371" y="3777"/>
                  </a:cxn>
                  <a:cxn ang="0">
                    <a:pos x="251" y="4046"/>
                  </a:cxn>
                  <a:cxn ang="0">
                    <a:pos x="114" y="4316"/>
                  </a:cxn>
                  <a:cxn ang="0">
                    <a:pos x="126" y="4316"/>
                  </a:cxn>
                  <a:cxn ang="0">
                    <a:pos x="263" y="4046"/>
                  </a:cxn>
                  <a:cxn ang="0">
                    <a:pos x="383" y="3777"/>
                  </a:cxn>
                  <a:cxn ang="0">
                    <a:pos x="485" y="3495"/>
                  </a:cxn>
                  <a:cxn ang="0">
                    <a:pos x="568" y="3219"/>
                  </a:cxn>
                  <a:cxn ang="0">
                    <a:pos x="628" y="2937"/>
                  </a:cxn>
                  <a:cxn ang="0">
                    <a:pos x="670" y="2656"/>
                  </a:cxn>
                  <a:cxn ang="0">
                    <a:pos x="688" y="2368"/>
                  </a:cxn>
                  <a:cxn ang="0">
                    <a:pos x="688" y="2086"/>
                  </a:cxn>
                  <a:cxn ang="0">
                    <a:pos x="688" y="2086"/>
                  </a:cxn>
                </a:cxnLst>
                <a:rect l="0" t="0" r="r" b="b"/>
                <a:pathLst>
                  <a:path w="688" h="4316">
                    <a:moveTo>
                      <a:pt x="688" y="2086"/>
                    </a:moveTo>
                    <a:lnTo>
                      <a:pt x="670" y="1810"/>
                    </a:lnTo>
                    <a:lnTo>
                      <a:pt x="634" y="1541"/>
                    </a:lnTo>
                    <a:lnTo>
                      <a:pt x="574" y="1271"/>
                    </a:lnTo>
                    <a:lnTo>
                      <a:pt x="497" y="1007"/>
                    </a:lnTo>
                    <a:lnTo>
                      <a:pt x="401" y="749"/>
                    </a:lnTo>
                    <a:lnTo>
                      <a:pt x="293" y="492"/>
                    </a:lnTo>
                    <a:lnTo>
                      <a:pt x="162" y="24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50" y="240"/>
                    </a:lnTo>
                    <a:lnTo>
                      <a:pt x="281" y="492"/>
                    </a:lnTo>
                    <a:lnTo>
                      <a:pt x="389" y="749"/>
                    </a:lnTo>
                    <a:lnTo>
                      <a:pt x="485" y="1007"/>
                    </a:lnTo>
                    <a:lnTo>
                      <a:pt x="562" y="1271"/>
                    </a:lnTo>
                    <a:lnTo>
                      <a:pt x="622" y="1541"/>
                    </a:lnTo>
                    <a:lnTo>
                      <a:pt x="658" y="1810"/>
                    </a:lnTo>
                    <a:lnTo>
                      <a:pt x="676" y="2086"/>
                    </a:lnTo>
                    <a:lnTo>
                      <a:pt x="676" y="2368"/>
                    </a:lnTo>
                    <a:lnTo>
                      <a:pt x="658" y="2650"/>
                    </a:lnTo>
                    <a:lnTo>
                      <a:pt x="616" y="2931"/>
                    </a:lnTo>
                    <a:lnTo>
                      <a:pt x="556" y="3213"/>
                    </a:lnTo>
                    <a:lnTo>
                      <a:pt x="473" y="3495"/>
                    </a:lnTo>
                    <a:lnTo>
                      <a:pt x="371" y="3777"/>
                    </a:lnTo>
                    <a:lnTo>
                      <a:pt x="251" y="4046"/>
                    </a:lnTo>
                    <a:lnTo>
                      <a:pt x="114" y="4316"/>
                    </a:lnTo>
                    <a:lnTo>
                      <a:pt x="126" y="4316"/>
                    </a:lnTo>
                    <a:lnTo>
                      <a:pt x="263" y="4046"/>
                    </a:lnTo>
                    <a:lnTo>
                      <a:pt x="383" y="3777"/>
                    </a:lnTo>
                    <a:lnTo>
                      <a:pt x="485" y="3495"/>
                    </a:lnTo>
                    <a:lnTo>
                      <a:pt x="568" y="3219"/>
                    </a:lnTo>
                    <a:lnTo>
                      <a:pt x="628" y="2937"/>
                    </a:lnTo>
                    <a:lnTo>
                      <a:pt x="670" y="2656"/>
                    </a:lnTo>
                    <a:lnTo>
                      <a:pt x="688" y="2368"/>
                    </a:lnTo>
                    <a:lnTo>
                      <a:pt x="688" y="2086"/>
                    </a:lnTo>
                    <a:lnTo>
                      <a:pt x="688" y="208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3" name="Freeform 13"/>
              <p:cNvSpPr>
                <a:spLocks/>
              </p:cNvSpPr>
              <p:nvPr userDrawn="1"/>
            </p:nvSpPr>
            <p:spPr bwMode="hidden">
              <a:xfrm>
                <a:off x="4522" y="0"/>
                <a:ext cx="864" cy="4316"/>
              </a:xfrm>
              <a:custGeom>
                <a:avLst/>
                <a:gdLst/>
                <a:ahLst/>
                <a:cxnLst>
                  <a:cxn ang="0">
                    <a:pos x="855" y="2128"/>
                  </a:cxn>
                  <a:cxn ang="0">
                    <a:pos x="831" y="1834"/>
                  </a:cxn>
                  <a:cxn ang="0">
                    <a:pos x="808" y="1684"/>
                  </a:cxn>
                  <a:cxn ang="0">
                    <a:pos x="784" y="1541"/>
                  </a:cxn>
                  <a:cxn ang="0">
                    <a:pos x="748" y="1397"/>
                  </a:cxn>
                  <a:cxn ang="0">
                    <a:pos x="712" y="1253"/>
                  </a:cxn>
                  <a:cxn ang="0">
                    <a:pos x="664" y="1115"/>
                  </a:cxn>
                  <a:cxn ang="0">
                    <a:pos x="610" y="977"/>
                  </a:cxn>
                  <a:cxn ang="0">
                    <a:pos x="491" y="719"/>
                  </a:cxn>
                  <a:cxn ang="0">
                    <a:pos x="353" y="468"/>
                  </a:cxn>
                  <a:cxn ang="0">
                    <a:pos x="192" y="228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180" y="228"/>
                  </a:cxn>
                  <a:cxn ang="0">
                    <a:pos x="341" y="468"/>
                  </a:cxn>
                  <a:cxn ang="0">
                    <a:pos x="479" y="719"/>
                  </a:cxn>
                  <a:cxn ang="0">
                    <a:pos x="598" y="983"/>
                  </a:cxn>
                  <a:cxn ang="0">
                    <a:pos x="652" y="1121"/>
                  </a:cxn>
                  <a:cxn ang="0">
                    <a:pos x="700" y="1259"/>
                  </a:cxn>
                  <a:cxn ang="0">
                    <a:pos x="736" y="1403"/>
                  </a:cxn>
                  <a:cxn ang="0">
                    <a:pos x="772" y="1547"/>
                  </a:cxn>
                  <a:cxn ang="0">
                    <a:pos x="802" y="1690"/>
                  </a:cxn>
                  <a:cxn ang="0">
                    <a:pos x="819" y="1834"/>
                  </a:cxn>
                  <a:cxn ang="0">
                    <a:pos x="837" y="1984"/>
                  </a:cxn>
                  <a:cxn ang="0">
                    <a:pos x="843" y="2128"/>
                  </a:cxn>
                  <a:cxn ang="0">
                    <a:pos x="849" y="2278"/>
                  </a:cxn>
                  <a:cxn ang="0">
                    <a:pos x="843" y="2428"/>
                  </a:cxn>
                  <a:cxn ang="0">
                    <a:pos x="831" y="2572"/>
                  </a:cxn>
                  <a:cxn ang="0">
                    <a:pos x="819" y="2721"/>
                  </a:cxn>
                  <a:cxn ang="0">
                    <a:pos x="796" y="2865"/>
                  </a:cxn>
                  <a:cxn ang="0">
                    <a:pos x="766" y="3015"/>
                  </a:cxn>
                  <a:cxn ang="0">
                    <a:pos x="724" y="3159"/>
                  </a:cxn>
                  <a:cxn ang="0">
                    <a:pos x="682" y="3303"/>
                  </a:cxn>
                  <a:cxn ang="0">
                    <a:pos x="586" y="3567"/>
                  </a:cxn>
                  <a:cxn ang="0">
                    <a:pos x="473" y="3824"/>
                  </a:cxn>
                  <a:cxn ang="0">
                    <a:pos x="335" y="4076"/>
                  </a:cxn>
                  <a:cxn ang="0">
                    <a:pos x="180" y="4316"/>
                  </a:cxn>
                  <a:cxn ang="0">
                    <a:pos x="192" y="4316"/>
                  </a:cxn>
                  <a:cxn ang="0">
                    <a:pos x="347" y="4076"/>
                  </a:cxn>
                  <a:cxn ang="0">
                    <a:pos x="485" y="3824"/>
                  </a:cxn>
                  <a:cxn ang="0">
                    <a:pos x="598" y="3573"/>
                  </a:cxn>
                  <a:cxn ang="0">
                    <a:pos x="694" y="3309"/>
                  </a:cxn>
                  <a:cxn ang="0">
                    <a:pos x="736" y="3165"/>
                  </a:cxn>
                  <a:cxn ang="0">
                    <a:pos x="778" y="3021"/>
                  </a:cxn>
                  <a:cxn ang="0">
                    <a:pos x="808" y="2871"/>
                  </a:cxn>
                  <a:cxn ang="0">
                    <a:pos x="831" y="2727"/>
                  </a:cxn>
                  <a:cxn ang="0">
                    <a:pos x="843" y="2578"/>
                  </a:cxn>
                  <a:cxn ang="0">
                    <a:pos x="855" y="2428"/>
                  </a:cxn>
                  <a:cxn ang="0">
                    <a:pos x="861" y="2278"/>
                  </a:cxn>
                  <a:cxn ang="0">
                    <a:pos x="855" y="2128"/>
                  </a:cxn>
                  <a:cxn ang="0">
                    <a:pos x="855" y="2128"/>
                  </a:cxn>
                </a:cxnLst>
                <a:rect l="0" t="0" r="r" b="b"/>
                <a:pathLst>
                  <a:path w="861" h="4316">
                    <a:moveTo>
                      <a:pt x="855" y="2128"/>
                    </a:moveTo>
                    <a:lnTo>
                      <a:pt x="831" y="1834"/>
                    </a:lnTo>
                    <a:lnTo>
                      <a:pt x="808" y="1684"/>
                    </a:lnTo>
                    <a:lnTo>
                      <a:pt x="784" y="1541"/>
                    </a:lnTo>
                    <a:lnTo>
                      <a:pt x="748" y="1397"/>
                    </a:lnTo>
                    <a:lnTo>
                      <a:pt x="712" y="1253"/>
                    </a:lnTo>
                    <a:lnTo>
                      <a:pt x="664" y="1115"/>
                    </a:lnTo>
                    <a:lnTo>
                      <a:pt x="610" y="977"/>
                    </a:lnTo>
                    <a:lnTo>
                      <a:pt x="491" y="719"/>
                    </a:lnTo>
                    <a:lnTo>
                      <a:pt x="353" y="468"/>
                    </a:lnTo>
                    <a:lnTo>
                      <a:pt x="192" y="228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180" y="228"/>
                    </a:lnTo>
                    <a:lnTo>
                      <a:pt x="341" y="468"/>
                    </a:lnTo>
                    <a:lnTo>
                      <a:pt x="479" y="719"/>
                    </a:lnTo>
                    <a:lnTo>
                      <a:pt x="598" y="983"/>
                    </a:lnTo>
                    <a:lnTo>
                      <a:pt x="652" y="1121"/>
                    </a:lnTo>
                    <a:lnTo>
                      <a:pt x="700" y="1259"/>
                    </a:lnTo>
                    <a:lnTo>
                      <a:pt x="736" y="1403"/>
                    </a:lnTo>
                    <a:lnTo>
                      <a:pt x="772" y="1547"/>
                    </a:lnTo>
                    <a:lnTo>
                      <a:pt x="802" y="1690"/>
                    </a:lnTo>
                    <a:lnTo>
                      <a:pt x="819" y="1834"/>
                    </a:lnTo>
                    <a:lnTo>
                      <a:pt x="837" y="1984"/>
                    </a:lnTo>
                    <a:lnTo>
                      <a:pt x="843" y="2128"/>
                    </a:lnTo>
                    <a:lnTo>
                      <a:pt x="849" y="2278"/>
                    </a:lnTo>
                    <a:lnTo>
                      <a:pt x="843" y="2428"/>
                    </a:lnTo>
                    <a:lnTo>
                      <a:pt x="831" y="2572"/>
                    </a:lnTo>
                    <a:lnTo>
                      <a:pt x="819" y="2721"/>
                    </a:lnTo>
                    <a:lnTo>
                      <a:pt x="796" y="2865"/>
                    </a:lnTo>
                    <a:lnTo>
                      <a:pt x="766" y="3015"/>
                    </a:lnTo>
                    <a:lnTo>
                      <a:pt x="724" y="3159"/>
                    </a:lnTo>
                    <a:lnTo>
                      <a:pt x="682" y="3303"/>
                    </a:lnTo>
                    <a:lnTo>
                      <a:pt x="586" y="3567"/>
                    </a:lnTo>
                    <a:lnTo>
                      <a:pt x="473" y="3824"/>
                    </a:lnTo>
                    <a:lnTo>
                      <a:pt x="335" y="4076"/>
                    </a:lnTo>
                    <a:lnTo>
                      <a:pt x="180" y="4316"/>
                    </a:lnTo>
                    <a:lnTo>
                      <a:pt x="192" y="4316"/>
                    </a:lnTo>
                    <a:lnTo>
                      <a:pt x="347" y="4076"/>
                    </a:lnTo>
                    <a:lnTo>
                      <a:pt x="485" y="3824"/>
                    </a:lnTo>
                    <a:lnTo>
                      <a:pt x="598" y="3573"/>
                    </a:lnTo>
                    <a:lnTo>
                      <a:pt x="694" y="3309"/>
                    </a:lnTo>
                    <a:lnTo>
                      <a:pt x="736" y="3165"/>
                    </a:lnTo>
                    <a:lnTo>
                      <a:pt x="778" y="3021"/>
                    </a:lnTo>
                    <a:lnTo>
                      <a:pt x="808" y="2871"/>
                    </a:lnTo>
                    <a:lnTo>
                      <a:pt x="831" y="2727"/>
                    </a:lnTo>
                    <a:lnTo>
                      <a:pt x="843" y="2578"/>
                    </a:lnTo>
                    <a:lnTo>
                      <a:pt x="855" y="2428"/>
                    </a:lnTo>
                    <a:lnTo>
                      <a:pt x="861" y="2278"/>
                    </a:lnTo>
                    <a:lnTo>
                      <a:pt x="855" y="2128"/>
                    </a:lnTo>
                    <a:lnTo>
                      <a:pt x="855" y="212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4" name="Freeform 14"/>
              <p:cNvSpPr>
                <a:spLocks/>
              </p:cNvSpPr>
              <p:nvPr userDrawn="1"/>
            </p:nvSpPr>
            <p:spPr bwMode="hidden">
              <a:xfrm>
                <a:off x="2399" y="0"/>
                <a:ext cx="150" cy="4316"/>
              </a:xfrm>
              <a:custGeom>
                <a:avLst/>
                <a:gdLst/>
                <a:ahLst/>
                <a:cxnLst>
                  <a:cxn ang="0">
                    <a:pos x="18" y="1942"/>
                  </a:cxn>
                  <a:cxn ang="0">
                    <a:pos x="30" y="1630"/>
                  </a:cxn>
                  <a:cxn ang="0">
                    <a:pos x="42" y="1331"/>
                  </a:cxn>
                  <a:cxn ang="0">
                    <a:pos x="59" y="1055"/>
                  </a:cxn>
                  <a:cxn ang="0">
                    <a:pos x="77" y="791"/>
                  </a:cxn>
                  <a:cxn ang="0">
                    <a:pos x="83" y="671"/>
                  </a:cxn>
                  <a:cxn ang="0">
                    <a:pos x="95" y="557"/>
                  </a:cxn>
                  <a:cxn ang="0">
                    <a:pos x="107" y="444"/>
                  </a:cxn>
                  <a:cxn ang="0">
                    <a:pos x="113" y="342"/>
                  </a:cxn>
                  <a:cxn ang="0">
                    <a:pos x="125" y="246"/>
                  </a:cxn>
                  <a:cxn ang="0">
                    <a:pos x="131" y="156"/>
                  </a:cxn>
                  <a:cxn ang="0">
                    <a:pos x="143" y="72"/>
                  </a:cxn>
                  <a:cxn ang="0">
                    <a:pos x="149" y="0"/>
                  </a:cxn>
                  <a:cxn ang="0">
                    <a:pos x="137" y="0"/>
                  </a:cxn>
                  <a:cxn ang="0">
                    <a:pos x="131" y="72"/>
                  </a:cxn>
                  <a:cxn ang="0">
                    <a:pos x="119" y="156"/>
                  </a:cxn>
                  <a:cxn ang="0">
                    <a:pos x="113" y="246"/>
                  </a:cxn>
                  <a:cxn ang="0">
                    <a:pos x="101" y="342"/>
                  </a:cxn>
                  <a:cxn ang="0">
                    <a:pos x="95" y="444"/>
                  </a:cxn>
                  <a:cxn ang="0">
                    <a:pos x="83" y="557"/>
                  </a:cxn>
                  <a:cxn ang="0">
                    <a:pos x="71" y="671"/>
                  </a:cxn>
                  <a:cxn ang="0">
                    <a:pos x="65" y="791"/>
                  </a:cxn>
                  <a:cxn ang="0">
                    <a:pos x="48" y="1055"/>
                  </a:cxn>
                  <a:cxn ang="0">
                    <a:pos x="30" y="1331"/>
                  </a:cxn>
                  <a:cxn ang="0">
                    <a:pos x="18" y="1630"/>
                  </a:cxn>
                  <a:cxn ang="0">
                    <a:pos x="6" y="1942"/>
                  </a:cxn>
                  <a:cxn ang="0">
                    <a:pos x="0" y="2278"/>
                  </a:cxn>
                  <a:cxn ang="0">
                    <a:pos x="6" y="2602"/>
                  </a:cxn>
                  <a:cxn ang="0">
                    <a:pos x="12" y="2919"/>
                  </a:cxn>
                  <a:cxn ang="0">
                    <a:pos x="24" y="3219"/>
                  </a:cxn>
                  <a:cxn ang="0">
                    <a:pos x="36" y="3513"/>
                  </a:cxn>
                  <a:cxn ang="0">
                    <a:pos x="59" y="3794"/>
                  </a:cxn>
                  <a:cxn ang="0">
                    <a:pos x="89" y="4058"/>
                  </a:cxn>
                  <a:cxn ang="0">
                    <a:pos x="125" y="4316"/>
                  </a:cxn>
                  <a:cxn ang="0">
                    <a:pos x="137" y="4316"/>
                  </a:cxn>
                  <a:cxn ang="0">
                    <a:pos x="101" y="4058"/>
                  </a:cxn>
                  <a:cxn ang="0">
                    <a:pos x="71" y="3794"/>
                  </a:cxn>
                  <a:cxn ang="0">
                    <a:pos x="48" y="3513"/>
                  </a:cxn>
                  <a:cxn ang="0">
                    <a:pos x="36" y="3225"/>
                  </a:cxn>
                  <a:cxn ang="0">
                    <a:pos x="24" y="2919"/>
                  </a:cxn>
                  <a:cxn ang="0">
                    <a:pos x="18" y="2608"/>
                  </a:cxn>
                  <a:cxn ang="0">
                    <a:pos x="12" y="2278"/>
                  </a:cxn>
                  <a:cxn ang="0">
                    <a:pos x="18" y="1942"/>
                  </a:cxn>
                  <a:cxn ang="0">
                    <a:pos x="18" y="1942"/>
                  </a:cxn>
                </a:cxnLst>
                <a:rect l="0" t="0" r="r" b="b"/>
                <a:pathLst>
                  <a:path w="149" h="4316">
                    <a:moveTo>
                      <a:pt x="18" y="1942"/>
                    </a:moveTo>
                    <a:lnTo>
                      <a:pt x="30" y="1630"/>
                    </a:lnTo>
                    <a:lnTo>
                      <a:pt x="42" y="1331"/>
                    </a:lnTo>
                    <a:lnTo>
                      <a:pt x="59" y="1055"/>
                    </a:lnTo>
                    <a:lnTo>
                      <a:pt x="77" y="791"/>
                    </a:lnTo>
                    <a:lnTo>
                      <a:pt x="83" y="671"/>
                    </a:lnTo>
                    <a:lnTo>
                      <a:pt x="95" y="557"/>
                    </a:lnTo>
                    <a:lnTo>
                      <a:pt x="107" y="444"/>
                    </a:lnTo>
                    <a:lnTo>
                      <a:pt x="113" y="342"/>
                    </a:lnTo>
                    <a:lnTo>
                      <a:pt x="125" y="246"/>
                    </a:lnTo>
                    <a:lnTo>
                      <a:pt x="131" y="156"/>
                    </a:lnTo>
                    <a:lnTo>
                      <a:pt x="143" y="72"/>
                    </a:lnTo>
                    <a:lnTo>
                      <a:pt x="149" y="0"/>
                    </a:lnTo>
                    <a:lnTo>
                      <a:pt x="137" y="0"/>
                    </a:lnTo>
                    <a:lnTo>
                      <a:pt x="131" y="72"/>
                    </a:lnTo>
                    <a:lnTo>
                      <a:pt x="119" y="156"/>
                    </a:lnTo>
                    <a:lnTo>
                      <a:pt x="113" y="246"/>
                    </a:lnTo>
                    <a:lnTo>
                      <a:pt x="101" y="342"/>
                    </a:lnTo>
                    <a:lnTo>
                      <a:pt x="95" y="444"/>
                    </a:lnTo>
                    <a:lnTo>
                      <a:pt x="83" y="557"/>
                    </a:lnTo>
                    <a:lnTo>
                      <a:pt x="71" y="671"/>
                    </a:lnTo>
                    <a:lnTo>
                      <a:pt x="65" y="791"/>
                    </a:lnTo>
                    <a:lnTo>
                      <a:pt x="48" y="1055"/>
                    </a:lnTo>
                    <a:lnTo>
                      <a:pt x="30" y="1331"/>
                    </a:lnTo>
                    <a:lnTo>
                      <a:pt x="18" y="1630"/>
                    </a:lnTo>
                    <a:lnTo>
                      <a:pt x="6" y="1942"/>
                    </a:lnTo>
                    <a:lnTo>
                      <a:pt x="0" y="2278"/>
                    </a:lnTo>
                    <a:lnTo>
                      <a:pt x="6" y="2602"/>
                    </a:lnTo>
                    <a:lnTo>
                      <a:pt x="12" y="2919"/>
                    </a:lnTo>
                    <a:lnTo>
                      <a:pt x="24" y="3219"/>
                    </a:lnTo>
                    <a:lnTo>
                      <a:pt x="36" y="3513"/>
                    </a:lnTo>
                    <a:lnTo>
                      <a:pt x="59" y="3794"/>
                    </a:lnTo>
                    <a:lnTo>
                      <a:pt x="89" y="4058"/>
                    </a:lnTo>
                    <a:lnTo>
                      <a:pt x="125" y="4316"/>
                    </a:lnTo>
                    <a:lnTo>
                      <a:pt x="137" y="4316"/>
                    </a:lnTo>
                    <a:lnTo>
                      <a:pt x="101" y="4058"/>
                    </a:lnTo>
                    <a:lnTo>
                      <a:pt x="71" y="3794"/>
                    </a:lnTo>
                    <a:lnTo>
                      <a:pt x="48" y="3513"/>
                    </a:lnTo>
                    <a:lnTo>
                      <a:pt x="36" y="3225"/>
                    </a:lnTo>
                    <a:lnTo>
                      <a:pt x="24" y="2919"/>
                    </a:lnTo>
                    <a:lnTo>
                      <a:pt x="18" y="2608"/>
                    </a:lnTo>
                    <a:lnTo>
                      <a:pt x="12" y="2278"/>
                    </a:lnTo>
                    <a:lnTo>
                      <a:pt x="18" y="1942"/>
                    </a:lnTo>
                    <a:lnTo>
                      <a:pt x="18" y="194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5" name="Freeform 15"/>
              <p:cNvSpPr>
                <a:spLocks/>
              </p:cNvSpPr>
              <p:nvPr userDrawn="1"/>
            </p:nvSpPr>
            <p:spPr bwMode="hidden">
              <a:xfrm>
                <a:off x="1967" y="0"/>
                <a:ext cx="300" cy="4316"/>
              </a:xfrm>
              <a:custGeom>
                <a:avLst/>
                <a:gdLst/>
                <a:ahLst/>
                <a:cxnLst>
                  <a:cxn ang="0">
                    <a:pos x="18" y="2062"/>
                  </a:cxn>
                  <a:cxn ang="0">
                    <a:pos x="30" y="1750"/>
                  </a:cxn>
                  <a:cxn ang="0">
                    <a:pos x="54" y="1451"/>
                  </a:cxn>
                  <a:cxn ang="0">
                    <a:pos x="84" y="1169"/>
                  </a:cxn>
                  <a:cxn ang="0">
                    <a:pos x="126" y="899"/>
                  </a:cxn>
                  <a:cxn ang="0">
                    <a:pos x="162" y="641"/>
                  </a:cxn>
                  <a:cxn ang="0">
                    <a:pos x="209" y="408"/>
                  </a:cxn>
                  <a:cxn ang="0">
                    <a:pos x="251" y="192"/>
                  </a:cxn>
                  <a:cxn ang="0">
                    <a:pos x="299" y="0"/>
                  </a:cxn>
                  <a:cxn ang="0">
                    <a:pos x="287" y="0"/>
                  </a:cxn>
                  <a:cxn ang="0">
                    <a:pos x="239" y="192"/>
                  </a:cxn>
                  <a:cxn ang="0">
                    <a:pos x="198" y="408"/>
                  </a:cxn>
                  <a:cxn ang="0">
                    <a:pos x="156" y="641"/>
                  </a:cxn>
                  <a:cxn ang="0">
                    <a:pos x="114" y="899"/>
                  </a:cxn>
                  <a:cxn ang="0">
                    <a:pos x="78" y="1169"/>
                  </a:cxn>
                  <a:cxn ang="0">
                    <a:pos x="48" y="1451"/>
                  </a:cxn>
                  <a:cxn ang="0">
                    <a:pos x="24" y="1750"/>
                  </a:cxn>
                  <a:cxn ang="0">
                    <a:pos x="6" y="2062"/>
                  </a:cxn>
                  <a:cxn ang="0">
                    <a:pos x="0" y="2374"/>
                  </a:cxn>
                  <a:cxn ang="0">
                    <a:pos x="12" y="2674"/>
                  </a:cxn>
                  <a:cxn ang="0">
                    <a:pos x="30" y="2973"/>
                  </a:cxn>
                  <a:cxn ang="0">
                    <a:pos x="54" y="3255"/>
                  </a:cxn>
                  <a:cxn ang="0">
                    <a:pos x="96" y="3537"/>
                  </a:cxn>
                  <a:cxn ang="0">
                    <a:pos x="144" y="3806"/>
                  </a:cxn>
                  <a:cxn ang="0">
                    <a:pos x="203" y="4064"/>
                  </a:cxn>
                  <a:cxn ang="0">
                    <a:pos x="275" y="4316"/>
                  </a:cxn>
                  <a:cxn ang="0">
                    <a:pos x="287" y="4316"/>
                  </a:cxn>
                  <a:cxn ang="0">
                    <a:pos x="215" y="4064"/>
                  </a:cxn>
                  <a:cxn ang="0">
                    <a:pos x="156" y="3806"/>
                  </a:cxn>
                  <a:cxn ang="0">
                    <a:pos x="108" y="3537"/>
                  </a:cxn>
                  <a:cxn ang="0">
                    <a:pos x="66" y="3261"/>
                  </a:cxn>
                  <a:cxn ang="0">
                    <a:pos x="42" y="2973"/>
                  </a:cxn>
                  <a:cxn ang="0">
                    <a:pos x="24" y="2680"/>
                  </a:cxn>
                  <a:cxn ang="0">
                    <a:pos x="12" y="2374"/>
                  </a:cxn>
                  <a:cxn ang="0">
                    <a:pos x="18" y="2062"/>
                  </a:cxn>
                  <a:cxn ang="0">
                    <a:pos x="18" y="2062"/>
                  </a:cxn>
                </a:cxnLst>
                <a:rect l="0" t="0" r="r" b="b"/>
                <a:pathLst>
                  <a:path w="299" h="4316">
                    <a:moveTo>
                      <a:pt x="18" y="2062"/>
                    </a:moveTo>
                    <a:lnTo>
                      <a:pt x="30" y="1750"/>
                    </a:lnTo>
                    <a:lnTo>
                      <a:pt x="54" y="1451"/>
                    </a:lnTo>
                    <a:lnTo>
                      <a:pt x="84" y="1169"/>
                    </a:lnTo>
                    <a:lnTo>
                      <a:pt x="126" y="899"/>
                    </a:lnTo>
                    <a:lnTo>
                      <a:pt x="162" y="641"/>
                    </a:lnTo>
                    <a:lnTo>
                      <a:pt x="209" y="408"/>
                    </a:lnTo>
                    <a:lnTo>
                      <a:pt x="251" y="192"/>
                    </a:lnTo>
                    <a:lnTo>
                      <a:pt x="299" y="0"/>
                    </a:lnTo>
                    <a:lnTo>
                      <a:pt x="287" y="0"/>
                    </a:lnTo>
                    <a:lnTo>
                      <a:pt x="239" y="192"/>
                    </a:lnTo>
                    <a:lnTo>
                      <a:pt x="198" y="408"/>
                    </a:lnTo>
                    <a:lnTo>
                      <a:pt x="156" y="641"/>
                    </a:lnTo>
                    <a:lnTo>
                      <a:pt x="114" y="899"/>
                    </a:lnTo>
                    <a:lnTo>
                      <a:pt x="78" y="1169"/>
                    </a:lnTo>
                    <a:lnTo>
                      <a:pt x="48" y="1451"/>
                    </a:lnTo>
                    <a:lnTo>
                      <a:pt x="24" y="1750"/>
                    </a:lnTo>
                    <a:lnTo>
                      <a:pt x="6" y="2062"/>
                    </a:lnTo>
                    <a:lnTo>
                      <a:pt x="0" y="2374"/>
                    </a:lnTo>
                    <a:lnTo>
                      <a:pt x="12" y="2674"/>
                    </a:lnTo>
                    <a:lnTo>
                      <a:pt x="30" y="2973"/>
                    </a:lnTo>
                    <a:lnTo>
                      <a:pt x="54" y="3255"/>
                    </a:lnTo>
                    <a:lnTo>
                      <a:pt x="96" y="3537"/>
                    </a:lnTo>
                    <a:lnTo>
                      <a:pt x="144" y="3806"/>
                    </a:lnTo>
                    <a:lnTo>
                      <a:pt x="203" y="4064"/>
                    </a:lnTo>
                    <a:lnTo>
                      <a:pt x="275" y="4316"/>
                    </a:lnTo>
                    <a:lnTo>
                      <a:pt x="287" y="4316"/>
                    </a:lnTo>
                    <a:lnTo>
                      <a:pt x="215" y="4064"/>
                    </a:lnTo>
                    <a:lnTo>
                      <a:pt x="156" y="3806"/>
                    </a:lnTo>
                    <a:lnTo>
                      <a:pt x="108" y="3537"/>
                    </a:lnTo>
                    <a:lnTo>
                      <a:pt x="66" y="3261"/>
                    </a:lnTo>
                    <a:lnTo>
                      <a:pt x="42" y="2973"/>
                    </a:lnTo>
                    <a:lnTo>
                      <a:pt x="24" y="2680"/>
                    </a:lnTo>
                    <a:lnTo>
                      <a:pt x="12" y="2374"/>
                    </a:lnTo>
                    <a:lnTo>
                      <a:pt x="18" y="2062"/>
                    </a:lnTo>
                    <a:lnTo>
                      <a:pt x="18" y="206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6" name="Freeform 16"/>
              <p:cNvSpPr>
                <a:spLocks/>
              </p:cNvSpPr>
              <p:nvPr userDrawn="1"/>
            </p:nvSpPr>
            <p:spPr bwMode="hidden">
              <a:xfrm>
                <a:off x="1566" y="0"/>
                <a:ext cx="425" cy="4316"/>
              </a:xfrm>
              <a:custGeom>
                <a:avLst/>
                <a:gdLst/>
                <a:ahLst/>
                <a:cxnLst>
                  <a:cxn ang="0">
                    <a:pos x="424" y="0"/>
                  </a:cxn>
                  <a:cxn ang="0">
                    <a:pos x="412" y="0"/>
                  </a:cxn>
                  <a:cxn ang="0">
                    <a:pos x="316" y="222"/>
                  </a:cxn>
                  <a:cxn ang="0">
                    <a:pos x="239" y="462"/>
                  </a:cxn>
                  <a:cxn ang="0">
                    <a:pos x="167" y="707"/>
                  </a:cxn>
                  <a:cxn ang="0">
                    <a:pos x="107" y="971"/>
                  </a:cxn>
                  <a:cxn ang="0">
                    <a:pos x="65" y="1247"/>
                  </a:cxn>
                  <a:cxn ang="0">
                    <a:pos x="29" y="1529"/>
                  </a:cxn>
                  <a:cxn ang="0">
                    <a:pos x="6" y="1822"/>
                  </a:cxn>
                  <a:cxn ang="0">
                    <a:pos x="0" y="2122"/>
                  </a:cxn>
                  <a:cxn ang="0">
                    <a:pos x="6" y="2404"/>
                  </a:cxn>
                  <a:cxn ang="0">
                    <a:pos x="24" y="2686"/>
                  </a:cxn>
                  <a:cxn ang="0">
                    <a:pos x="47" y="2961"/>
                  </a:cxn>
                  <a:cxn ang="0">
                    <a:pos x="89" y="3243"/>
                  </a:cxn>
                  <a:cxn ang="0">
                    <a:pos x="137" y="3519"/>
                  </a:cxn>
                  <a:cxn ang="0">
                    <a:pos x="197" y="3788"/>
                  </a:cxn>
                  <a:cxn ang="0">
                    <a:pos x="269" y="4058"/>
                  </a:cxn>
                  <a:cxn ang="0">
                    <a:pos x="346" y="4316"/>
                  </a:cxn>
                  <a:cxn ang="0">
                    <a:pos x="358" y="4316"/>
                  </a:cxn>
                  <a:cxn ang="0">
                    <a:pos x="281" y="4058"/>
                  </a:cxn>
                  <a:cxn ang="0">
                    <a:pos x="209" y="3788"/>
                  </a:cxn>
                  <a:cxn ang="0">
                    <a:pos x="149" y="3519"/>
                  </a:cxn>
                  <a:cxn ang="0">
                    <a:pos x="101" y="3243"/>
                  </a:cxn>
                  <a:cxn ang="0">
                    <a:pos x="59" y="2961"/>
                  </a:cxn>
                  <a:cxn ang="0">
                    <a:pos x="35" y="2686"/>
                  </a:cxn>
                  <a:cxn ang="0">
                    <a:pos x="18" y="2404"/>
                  </a:cxn>
                  <a:cxn ang="0">
                    <a:pos x="12" y="2122"/>
                  </a:cxn>
                  <a:cxn ang="0">
                    <a:pos x="18" y="1822"/>
                  </a:cxn>
                  <a:cxn ang="0">
                    <a:pos x="41" y="1529"/>
                  </a:cxn>
                  <a:cxn ang="0">
                    <a:pos x="71" y="1247"/>
                  </a:cxn>
                  <a:cxn ang="0">
                    <a:pos x="119" y="971"/>
                  </a:cxn>
                  <a:cxn ang="0">
                    <a:pos x="179" y="707"/>
                  </a:cxn>
                  <a:cxn ang="0">
                    <a:pos x="245" y="462"/>
                  </a:cxn>
                  <a:cxn ang="0">
                    <a:pos x="328" y="222"/>
                  </a:cxn>
                  <a:cxn ang="0">
                    <a:pos x="424" y="0"/>
                  </a:cxn>
                  <a:cxn ang="0">
                    <a:pos x="424" y="0"/>
                  </a:cxn>
                </a:cxnLst>
                <a:rect l="0" t="0" r="r" b="b"/>
                <a:pathLst>
                  <a:path w="424" h="4316">
                    <a:moveTo>
                      <a:pt x="424" y="0"/>
                    </a:moveTo>
                    <a:lnTo>
                      <a:pt x="412" y="0"/>
                    </a:lnTo>
                    <a:lnTo>
                      <a:pt x="316" y="222"/>
                    </a:lnTo>
                    <a:lnTo>
                      <a:pt x="239" y="462"/>
                    </a:lnTo>
                    <a:lnTo>
                      <a:pt x="167" y="707"/>
                    </a:lnTo>
                    <a:lnTo>
                      <a:pt x="107" y="971"/>
                    </a:lnTo>
                    <a:lnTo>
                      <a:pt x="65" y="1247"/>
                    </a:lnTo>
                    <a:lnTo>
                      <a:pt x="29" y="1529"/>
                    </a:lnTo>
                    <a:lnTo>
                      <a:pt x="6" y="1822"/>
                    </a:lnTo>
                    <a:lnTo>
                      <a:pt x="0" y="2122"/>
                    </a:lnTo>
                    <a:lnTo>
                      <a:pt x="6" y="2404"/>
                    </a:lnTo>
                    <a:lnTo>
                      <a:pt x="24" y="2686"/>
                    </a:lnTo>
                    <a:lnTo>
                      <a:pt x="47" y="2961"/>
                    </a:lnTo>
                    <a:lnTo>
                      <a:pt x="89" y="3243"/>
                    </a:lnTo>
                    <a:lnTo>
                      <a:pt x="137" y="3519"/>
                    </a:lnTo>
                    <a:lnTo>
                      <a:pt x="197" y="3788"/>
                    </a:lnTo>
                    <a:lnTo>
                      <a:pt x="269" y="4058"/>
                    </a:lnTo>
                    <a:lnTo>
                      <a:pt x="346" y="4316"/>
                    </a:lnTo>
                    <a:lnTo>
                      <a:pt x="358" y="4316"/>
                    </a:lnTo>
                    <a:lnTo>
                      <a:pt x="281" y="4058"/>
                    </a:lnTo>
                    <a:lnTo>
                      <a:pt x="209" y="3788"/>
                    </a:lnTo>
                    <a:lnTo>
                      <a:pt x="149" y="3519"/>
                    </a:lnTo>
                    <a:lnTo>
                      <a:pt x="101" y="3243"/>
                    </a:lnTo>
                    <a:lnTo>
                      <a:pt x="59" y="2961"/>
                    </a:lnTo>
                    <a:lnTo>
                      <a:pt x="35" y="2686"/>
                    </a:lnTo>
                    <a:lnTo>
                      <a:pt x="18" y="2404"/>
                    </a:lnTo>
                    <a:lnTo>
                      <a:pt x="12" y="2122"/>
                    </a:lnTo>
                    <a:lnTo>
                      <a:pt x="18" y="1822"/>
                    </a:lnTo>
                    <a:lnTo>
                      <a:pt x="41" y="1529"/>
                    </a:lnTo>
                    <a:lnTo>
                      <a:pt x="71" y="1247"/>
                    </a:lnTo>
                    <a:lnTo>
                      <a:pt x="119" y="971"/>
                    </a:lnTo>
                    <a:lnTo>
                      <a:pt x="179" y="707"/>
                    </a:lnTo>
                    <a:lnTo>
                      <a:pt x="245" y="462"/>
                    </a:lnTo>
                    <a:lnTo>
                      <a:pt x="328" y="222"/>
                    </a:lnTo>
                    <a:lnTo>
                      <a:pt x="424" y="0"/>
                    </a:lnTo>
                    <a:lnTo>
                      <a:pt x="4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7" name="Freeform 17"/>
              <p:cNvSpPr>
                <a:spLocks/>
              </p:cNvSpPr>
              <p:nvPr userDrawn="1"/>
            </p:nvSpPr>
            <p:spPr bwMode="hidden">
              <a:xfrm>
                <a:off x="1128" y="0"/>
                <a:ext cx="575" cy="4316"/>
              </a:xfrm>
              <a:custGeom>
                <a:avLst/>
                <a:gdLst/>
                <a:ahLst/>
                <a:cxnLst>
                  <a:cxn ang="0">
                    <a:pos x="12" y="2146"/>
                  </a:cxn>
                  <a:cxn ang="0">
                    <a:pos x="24" y="1846"/>
                  </a:cxn>
                  <a:cxn ang="0">
                    <a:pos x="54" y="1559"/>
                  </a:cxn>
                  <a:cxn ang="0">
                    <a:pos x="96" y="1277"/>
                  </a:cxn>
                  <a:cxn ang="0">
                    <a:pos x="162" y="1001"/>
                  </a:cxn>
                  <a:cxn ang="0">
                    <a:pos x="239" y="731"/>
                  </a:cxn>
                  <a:cxn ang="0">
                    <a:pos x="335" y="480"/>
                  </a:cxn>
                  <a:cxn ang="0">
                    <a:pos x="449" y="234"/>
                  </a:cxn>
                  <a:cxn ang="0">
                    <a:pos x="574" y="0"/>
                  </a:cxn>
                  <a:cxn ang="0">
                    <a:pos x="562" y="0"/>
                  </a:cxn>
                  <a:cxn ang="0">
                    <a:pos x="437" y="234"/>
                  </a:cxn>
                  <a:cxn ang="0">
                    <a:pos x="323" y="480"/>
                  </a:cxn>
                  <a:cxn ang="0">
                    <a:pos x="227" y="737"/>
                  </a:cxn>
                  <a:cxn ang="0">
                    <a:pos x="150" y="1001"/>
                  </a:cxn>
                  <a:cxn ang="0">
                    <a:pos x="84" y="1277"/>
                  </a:cxn>
                  <a:cxn ang="0">
                    <a:pos x="42" y="1559"/>
                  </a:cxn>
                  <a:cxn ang="0">
                    <a:pos x="12" y="1852"/>
                  </a:cxn>
                  <a:cxn ang="0">
                    <a:pos x="0" y="2146"/>
                  </a:cxn>
                  <a:cxn ang="0">
                    <a:pos x="6" y="2434"/>
                  </a:cxn>
                  <a:cxn ang="0">
                    <a:pos x="30" y="2715"/>
                  </a:cxn>
                  <a:cxn ang="0">
                    <a:pos x="66" y="2997"/>
                  </a:cxn>
                  <a:cxn ang="0">
                    <a:pos x="120" y="3273"/>
                  </a:cxn>
                  <a:cxn ang="0">
                    <a:pos x="191" y="3549"/>
                  </a:cxn>
                  <a:cxn ang="0">
                    <a:pos x="275" y="3812"/>
                  </a:cxn>
                  <a:cxn ang="0">
                    <a:pos x="371" y="4070"/>
                  </a:cxn>
                  <a:cxn ang="0">
                    <a:pos x="484" y="4316"/>
                  </a:cxn>
                  <a:cxn ang="0">
                    <a:pos x="496" y="4316"/>
                  </a:cxn>
                  <a:cxn ang="0">
                    <a:pos x="383" y="4070"/>
                  </a:cxn>
                  <a:cxn ang="0">
                    <a:pos x="287" y="3812"/>
                  </a:cxn>
                  <a:cxn ang="0">
                    <a:pos x="203" y="3549"/>
                  </a:cxn>
                  <a:cxn ang="0">
                    <a:pos x="132" y="3273"/>
                  </a:cxn>
                  <a:cxn ang="0">
                    <a:pos x="78" y="2997"/>
                  </a:cxn>
                  <a:cxn ang="0">
                    <a:pos x="42" y="2715"/>
                  </a:cxn>
                  <a:cxn ang="0">
                    <a:pos x="18" y="2434"/>
                  </a:cxn>
                  <a:cxn ang="0">
                    <a:pos x="12" y="2146"/>
                  </a:cxn>
                  <a:cxn ang="0">
                    <a:pos x="12" y="2146"/>
                  </a:cxn>
                </a:cxnLst>
                <a:rect l="0" t="0" r="r" b="b"/>
                <a:pathLst>
                  <a:path w="574" h="4316">
                    <a:moveTo>
                      <a:pt x="12" y="2146"/>
                    </a:moveTo>
                    <a:lnTo>
                      <a:pt x="24" y="1846"/>
                    </a:lnTo>
                    <a:lnTo>
                      <a:pt x="54" y="1559"/>
                    </a:lnTo>
                    <a:lnTo>
                      <a:pt x="96" y="1277"/>
                    </a:lnTo>
                    <a:lnTo>
                      <a:pt x="162" y="1001"/>
                    </a:lnTo>
                    <a:lnTo>
                      <a:pt x="239" y="731"/>
                    </a:lnTo>
                    <a:lnTo>
                      <a:pt x="335" y="480"/>
                    </a:lnTo>
                    <a:lnTo>
                      <a:pt x="449" y="234"/>
                    </a:lnTo>
                    <a:lnTo>
                      <a:pt x="574" y="0"/>
                    </a:lnTo>
                    <a:lnTo>
                      <a:pt x="562" y="0"/>
                    </a:lnTo>
                    <a:lnTo>
                      <a:pt x="437" y="234"/>
                    </a:lnTo>
                    <a:lnTo>
                      <a:pt x="323" y="480"/>
                    </a:lnTo>
                    <a:lnTo>
                      <a:pt x="227" y="737"/>
                    </a:lnTo>
                    <a:lnTo>
                      <a:pt x="150" y="1001"/>
                    </a:lnTo>
                    <a:lnTo>
                      <a:pt x="84" y="1277"/>
                    </a:lnTo>
                    <a:lnTo>
                      <a:pt x="42" y="1559"/>
                    </a:lnTo>
                    <a:lnTo>
                      <a:pt x="12" y="1852"/>
                    </a:lnTo>
                    <a:lnTo>
                      <a:pt x="0" y="2146"/>
                    </a:lnTo>
                    <a:lnTo>
                      <a:pt x="6" y="2434"/>
                    </a:lnTo>
                    <a:lnTo>
                      <a:pt x="30" y="2715"/>
                    </a:lnTo>
                    <a:lnTo>
                      <a:pt x="66" y="2997"/>
                    </a:lnTo>
                    <a:lnTo>
                      <a:pt x="120" y="3273"/>
                    </a:lnTo>
                    <a:lnTo>
                      <a:pt x="191" y="3549"/>
                    </a:lnTo>
                    <a:lnTo>
                      <a:pt x="275" y="3812"/>
                    </a:lnTo>
                    <a:lnTo>
                      <a:pt x="371" y="4070"/>
                    </a:lnTo>
                    <a:lnTo>
                      <a:pt x="484" y="4316"/>
                    </a:lnTo>
                    <a:lnTo>
                      <a:pt x="496" y="4316"/>
                    </a:lnTo>
                    <a:lnTo>
                      <a:pt x="383" y="4070"/>
                    </a:lnTo>
                    <a:lnTo>
                      <a:pt x="287" y="3812"/>
                    </a:lnTo>
                    <a:lnTo>
                      <a:pt x="203" y="3549"/>
                    </a:lnTo>
                    <a:lnTo>
                      <a:pt x="132" y="3273"/>
                    </a:lnTo>
                    <a:lnTo>
                      <a:pt x="78" y="2997"/>
                    </a:lnTo>
                    <a:lnTo>
                      <a:pt x="42" y="2715"/>
                    </a:lnTo>
                    <a:lnTo>
                      <a:pt x="18" y="2434"/>
                    </a:lnTo>
                    <a:lnTo>
                      <a:pt x="12" y="2146"/>
                    </a:lnTo>
                    <a:lnTo>
                      <a:pt x="12" y="214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8" name="Freeform 18"/>
              <p:cNvSpPr>
                <a:spLocks/>
              </p:cNvSpPr>
              <p:nvPr userDrawn="1"/>
            </p:nvSpPr>
            <p:spPr bwMode="hidden">
              <a:xfrm>
                <a:off x="702" y="0"/>
                <a:ext cx="737" cy="4316"/>
              </a:xfrm>
              <a:custGeom>
                <a:avLst/>
                <a:gdLst/>
                <a:ahLst/>
                <a:cxnLst>
                  <a:cxn ang="0">
                    <a:pos x="12" y="2098"/>
                  </a:cxn>
                  <a:cxn ang="0">
                    <a:pos x="29" y="1798"/>
                  </a:cxn>
                  <a:cxn ang="0">
                    <a:pos x="71" y="1505"/>
                  </a:cxn>
                  <a:cxn ang="0">
                    <a:pos x="131" y="1223"/>
                  </a:cxn>
                  <a:cxn ang="0">
                    <a:pos x="215" y="941"/>
                  </a:cxn>
                  <a:cxn ang="0">
                    <a:pos x="316" y="689"/>
                  </a:cxn>
                  <a:cxn ang="0">
                    <a:pos x="442" y="444"/>
                  </a:cxn>
                  <a:cxn ang="0">
                    <a:pos x="580" y="216"/>
                  </a:cxn>
                  <a:cxn ang="0">
                    <a:pos x="735" y="0"/>
                  </a:cxn>
                  <a:cxn ang="0">
                    <a:pos x="723" y="0"/>
                  </a:cxn>
                  <a:cxn ang="0">
                    <a:pos x="568" y="210"/>
                  </a:cxn>
                  <a:cxn ang="0">
                    <a:pos x="430" y="438"/>
                  </a:cxn>
                  <a:cxn ang="0">
                    <a:pos x="311" y="683"/>
                  </a:cxn>
                  <a:cxn ang="0">
                    <a:pos x="209" y="941"/>
                  </a:cxn>
                  <a:cxn ang="0">
                    <a:pos x="125" y="1217"/>
                  </a:cxn>
                  <a:cxn ang="0">
                    <a:pos x="59" y="1505"/>
                  </a:cxn>
                  <a:cxn ang="0">
                    <a:pos x="18" y="1798"/>
                  </a:cxn>
                  <a:cxn ang="0">
                    <a:pos x="0" y="2098"/>
                  </a:cxn>
                  <a:cxn ang="0">
                    <a:pos x="6" y="2404"/>
                  </a:cxn>
                  <a:cxn ang="0">
                    <a:pos x="29" y="2709"/>
                  </a:cxn>
                  <a:cxn ang="0">
                    <a:pos x="77" y="3015"/>
                  </a:cxn>
                  <a:cxn ang="0">
                    <a:pos x="149" y="3315"/>
                  </a:cxn>
                  <a:cxn ang="0">
                    <a:pos x="227" y="3573"/>
                  </a:cxn>
                  <a:cxn ang="0">
                    <a:pos x="316" y="3824"/>
                  </a:cxn>
                  <a:cxn ang="0">
                    <a:pos x="424" y="4076"/>
                  </a:cxn>
                  <a:cxn ang="0">
                    <a:pos x="544" y="4316"/>
                  </a:cxn>
                  <a:cxn ang="0">
                    <a:pos x="556" y="4316"/>
                  </a:cxn>
                  <a:cxn ang="0">
                    <a:pos x="436" y="4076"/>
                  </a:cxn>
                  <a:cxn ang="0">
                    <a:pos x="328" y="3824"/>
                  </a:cxn>
                  <a:cxn ang="0">
                    <a:pos x="239" y="3573"/>
                  </a:cxn>
                  <a:cxn ang="0">
                    <a:pos x="161" y="3315"/>
                  </a:cxn>
                  <a:cxn ang="0">
                    <a:pos x="89" y="3015"/>
                  </a:cxn>
                  <a:cxn ang="0">
                    <a:pos x="41" y="2709"/>
                  </a:cxn>
                  <a:cxn ang="0">
                    <a:pos x="18" y="2404"/>
                  </a:cxn>
                  <a:cxn ang="0">
                    <a:pos x="12" y="2098"/>
                  </a:cxn>
                  <a:cxn ang="0">
                    <a:pos x="12" y="2098"/>
                  </a:cxn>
                </a:cxnLst>
                <a:rect l="0" t="0" r="r" b="b"/>
                <a:pathLst>
                  <a:path w="735" h="4316">
                    <a:moveTo>
                      <a:pt x="12" y="2098"/>
                    </a:moveTo>
                    <a:lnTo>
                      <a:pt x="29" y="1798"/>
                    </a:lnTo>
                    <a:lnTo>
                      <a:pt x="71" y="1505"/>
                    </a:lnTo>
                    <a:lnTo>
                      <a:pt x="131" y="1223"/>
                    </a:lnTo>
                    <a:lnTo>
                      <a:pt x="215" y="941"/>
                    </a:lnTo>
                    <a:lnTo>
                      <a:pt x="316" y="689"/>
                    </a:lnTo>
                    <a:lnTo>
                      <a:pt x="442" y="444"/>
                    </a:lnTo>
                    <a:lnTo>
                      <a:pt x="580" y="216"/>
                    </a:lnTo>
                    <a:lnTo>
                      <a:pt x="735" y="0"/>
                    </a:lnTo>
                    <a:lnTo>
                      <a:pt x="723" y="0"/>
                    </a:lnTo>
                    <a:lnTo>
                      <a:pt x="568" y="210"/>
                    </a:lnTo>
                    <a:lnTo>
                      <a:pt x="430" y="438"/>
                    </a:lnTo>
                    <a:lnTo>
                      <a:pt x="311" y="683"/>
                    </a:lnTo>
                    <a:lnTo>
                      <a:pt x="209" y="941"/>
                    </a:lnTo>
                    <a:lnTo>
                      <a:pt x="125" y="1217"/>
                    </a:lnTo>
                    <a:lnTo>
                      <a:pt x="59" y="1505"/>
                    </a:lnTo>
                    <a:lnTo>
                      <a:pt x="18" y="1798"/>
                    </a:lnTo>
                    <a:lnTo>
                      <a:pt x="0" y="2098"/>
                    </a:lnTo>
                    <a:lnTo>
                      <a:pt x="6" y="2404"/>
                    </a:lnTo>
                    <a:lnTo>
                      <a:pt x="29" y="2709"/>
                    </a:lnTo>
                    <a:lnTo>
                      <a:pt x="77" y="3015"/>
                    </a:lnTo>
                    <a:lnTo>
                      <a:pt x="149" y="3315"/>
                    </a:lnTo>
                    <a:lnTo>
                      <a:pt x="227" y="3573"/>
                    </a:lnTo>
                    <a:lnTo>
                      <a:pt x="316" y="3824"/>
                    </a:lnTo>
                    <a:lnTo>
                      <a:pt x="424" y="4076"/>
                    </a:lnTo>
                    <a:lnTo>
                      <a:pt x="544" y="4316"/>
                    </a:lnTo>
                    <a:lnTo>
                      <a:pt x="556" y="4316"/>
                    </a:lnTo>
                    <a:lnTo>
                      <a:pt x="436" y="4076"/>
                    </a:lnTo>
                    <a:lnTo>
                      <a:pt x="328" y="3824"/>
                    </a:lnTo>
                    <a:lnTo>
                      <a:pt x="239" y="3573"/>
                    </a:lnTo>
                    <a:lnTo>
                      <a:pt x="161" y="3315"/>
                    </a:lnTo>
                    <a:lnTo>
                      <a:pt x="89" y="3015"/>
                    </a:lnTo>
                    <a:lnTo>
                      <a:pt x="41" y="2709"/>
                    </a:lnTo>
                    <a:lnTo>
                      <a:pt x="18" y="2404"/>
                    </a:lnTo>
                    <a:lnTo>
                      <a:pt x="12" y="2098"/>
                    </a:lnTo>
                    <a:lnTo>
                      <a:pt x="12" y="20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9" name="Freeform 19"/>
              <p:cNvSpPr>
                <a:spLocks/>
              </p:cNvSpPr>
              <p:nvPr userDrawn="1"/>
            </p:nvSpPr>
            <p:spPr bwMode="hidden">
              <a:xfrm>
                <a:off x="288" y="0"/>
                <a:ext cx="840" cy="4316"/>
              </a:xfrm>
              <a:custGeom>
                <a:avLst/>
                <a:gdLst/>
                <a:ahLst/>
                <a:cxnLst>
                  <a:cxn ang="0">
                    <a:pos x="18" y="1948"/>
                  </a:cxn>
                  <a:cxn ang="0">
                    <a:pos x="48" y="1708"/>
                  </a:cxn>
                  <a:cxn ang="0">
                    <a:pos x="96" y="1475"/>
                  </a:cxn>
                  <a:cxn ang="0">
                    <a:pos x="161" y="1235"/>
                  </a:cxn>
                  <a:cxn ang="0">
                    <a:pos x="251" y="995"/>
                  </a:cxn>
                  <a:cxn ang="0">
                    <a:pos x="365" y="755"/>
                  </a:cxn>
                  <a:cxn ang="0">
                    <a:pos x="496" y="510"/>
                  </a:cxn>
                  <a:cxn ang="0">
                    <a:pos x="658" y="258"/>
                  </a:cxn>
                  <a:cxn ang="0">
                    <a:pos x="741" y="132"/>
                  </a:cxn>
                  <a:cxn ang="0">
                    <a:pos x="837" y="0"/>
                  </a:cxn>
                  <a:cxn ang="0">
                    <a:pos x="825" y="0"/>
                  </a:cxn>
                  <a:cxn ang="0">
                    <a:pos x="729" y="132"/>
                  </a:cxn>
                  <a:cxn ang="0">
                    <a:pos x="640" y="258"/>
                  </a:cxn>
                  <a:cxn ang="0">
                    <a:pos x="562" y="384"/>
                  </a:cxn>
                  <a:cxn ang="0">
                    <a:pos x="484" y="510"/>
                  </a:cxn>
                  <a:cxn ang="0">
                    <a:pos x="353" y="755"/>
                  </a:cxn>
                  <a:cxn ang="0">
                    <a:pos x="239" y="995"/>
                  </a:cxn>
                  <a:cxn ang="0">
                    <a:pos x="150" y="1235"/>
                  </a:cxn>
                  <a:cxn ang="0">
                    <a:pos x="84" y="1469"/>
                  </a:cxn>
                  <a:cxn ang="0">
                    <a:pos x="36" y="1702"/>
                  </a:cxn>
                  <a:cxn ang="0">
                    <a:pos x="6" y="1942"/>
                  </a:cxn>
                  <a:cxn ang="0">
                    <a:pos x="0" y="2200"/>
                  </a:cxn>
                  <a:cxn ang="0">
                    <a:pos x="12" y="2470"/>
                  </a:cxn>
                  <a:cxn ang="0">
                    <a:pos x="48" y="2739"/>
                  </a:cxn>
                  <a:cxn ang="0">
                    <a:pos x="114" y="3027"/>
                  </a:cxn>
                  <a:cxn ang="0">
                    <a:pos x="150" y="3171"/>
                  </a:cxn>
                  <a:cxn ang="0">
                    <a:pos x="197" y="3321"/>
                  </a:cxn>
                  <a:cxn ang="0">
                    <a:pos x="245" y="3477"/>
                  </a:cxn>
                  <a:cxn ang="0">
                    <a:pos x="305" y="3639"/>
                  </a:cxn>
                  <a:cxn ang="0">
                    <a:pos x="365" y="3800"/>
                  </a:cxn>
                  <a:cxn ang="0">
                    <a:pos x="437" y="3968"/>
                  </a:cxn>
                  <a:cxn ang="0">
                    <a:pos x="508" y="4136"/>
                  </a:cxn>
                  <a:cxn ang="0">
                    <a:pos x="592" y="4316"/>
                  </a:cxn>
                  <a:cxn ang="0">
                    <a:pos x="604" y="4316"/>
                  </a:cxn>
                  <a:cxn ang="0">
                    <a:pos x="520" y="4136"/>
                  </a:cxn>
                  <a:cxn ang="0">
                    <a:pos x="448" y="3968"/>
                  </a:cxn>
                  <a:cxn ang="0">
                    <a:pos x="377" y="3800"/>
                  </a:cxn>
                  <a:cxn ang="0">
                    <a:pos x="317" y="3639"/>
                  </a:cxn>
                  <a:cxn ang="0">
                    <a:pos x="257" y="3477"/>
                  </a:cxn>
                  <a:cxn ang="0">
                    <a:pos x="209" y="3327"/>
                  </a:cxn>
                  <a:cxn ang="0">
                    <a:pos x="161" y="3171"/>
                  </a:cxn>
                  <a:cxn ang="0">
                    <a:pos x="126" y="3027"/>
                  </a:cxn>
                  <a:cxn ang="0">
                    <a:pos x="60" y="2739"/>
                  </a:cxn>
                  <a:cxn ang="0">
                    <a:pos x="24" y="2470"/>
                  </a:cxn>
                  <a:cxn ang="0">
                    <a:pos x="12" y="2206"/>
                  </a:cxn>
                  <a:cxn ang="0">
                    <a:pos x="18" y="1948"/>
                  </a:cxn>
                  <a:cxn ang="0">
                    <a:pos x="18" y="1948"/>
                  </a:cxn>
                </a:cxnLst>
                <a:rect l="0" t="0" r="r" b="b"/>
                <a:pathLst>
                  <a:path w="837" h="4316">
                    <a:moveTo>
                      <a:pt x="18" y="1948"/>
                    </a:moveTo>
                    <a:lnTo>
                      <a:pt x="48" y="1708"/>
                    </a:lnTo>
                    <a:lnTo>
                      <a:pt x="96" y="1475"/>
                    </a:lnTo>
                    <a:lnTo>
                      <a:pt x="161" y="1235"/>
                    </a:lnTo>
                    <a:lnTo>
                      <a:pt x="251" y="995"/>
                    </a:lnTo>
                    <a:lnTo>
                      <a:pt x="365" y="755"/>
                    </a:lnTo>
                    <a:lnTo>
                      <a:pt x="496" y="510"/>
                    </a:lnTo>
                    <a:lnTo>
                      <a:pt x="658" y="258"/>
                    </a:lnTo>
                    <a:lnTo>
                      <a:pt x="741" y="132"/>
                    </a:lnTo>
                    <a:lnTo>
                      <a:pt x="837" y="0"/>
                    </a:lnTo>
                    <a:lnTo>
                      <a:pt x="825" y="0"/>
                    </a:lnTo>
                    <a:lnTo>
                      <a:pt x="729" y="132"/>
                    </a:lnTo>
                    <a:lnTo>
                      <a:pt x="640" y="258"/>
                    </a:lnTo>
                    <a:lnTo>
                      <a:pt x="562" y="384"/>
                    </a:lnTo>
                    <a:lnTo>
                      <a:pt x="484" y="510"/>
                    </a:lnTo>
                    <a:lnTo>
                      <a:pt x="353" y="755"/>
                    </a:lnTo>
                    <a:lnTo>
                      <a:pt x="239" y="995"/>
                    </a:lnTo>
                    <a:lnTo>
                      <a:pt x="150" y="1235"/>
                    </a:lnTo>
                    <a:lnTo>
                      <a:pt x="84" y="1469"/>
                    </a:lnTo>
                    <a:lnTo>
                      <a:pt x="36" y="1702"/>
                    </a:lnTo>
                    <a:lnTo>
                      <a:pt x="6" y="1942"/>
                    </a:lnTo>
                    <a:lnTo>
                      <a:pt x="0" y="2200"/>
                    </a:lnTo>
                    <a:lnTo>
                      <a:pt x="12" y="2470"/>
                    </a:lnTo>
                    <a:lnTo>
                      <a:pt x="48" y="2739"/>
                    </a:lnTo>
                    <a:lnTo>
                      <a:pt x="114" y="3027"/>
                    </a:lnTo>
                    <a:lnTo>
                      <a:pt x="150" y="3171"/>
                    </a:lnTo>
                    <a:lnTo>
                      <a:pt x="197" y="3321"/>
                    </a:lnTo>
                    <a:lnTo>
                      <a:pt x="245" y="3477"/>
                    </a:lnTo>
                    <a:lnTo>
                      <a:pt x="305" y="3639"/>
                    </a:lnTo>
                    <a:lnTo>
                      <a:pt x="365" y="3800"/>
                    </a:lnTo>
                    <a:lnTo>
                      <a:pt x="437" y="3968"/>
                    </a:lnTo>
                    <a:lnTo>
                      <a:pt x="508" y="4136"/>
                    </a:lnTo>
                    <a:lnTo>
                      <a:pt x="592" y="4316"/>
                    </a:lnTo>
                    <a:lnTo>
                      <a:pt x="604" y="4316"/>
                    </a:lnTo>
                    <a:lnTo>
                      <a:pt x="520" y="4136"/>
                    </a:lnTo>
                    <a:lnTo>
                      <a:pt x="448" y="3968"/>
                    </a:lnTo>
                    <a:lnTo>
                      <a:pt x="377" y="3800"/>
                    </a:lnTo>
                    <a:lnTo>
                      <a:pt x="317" y="3639"/>
                    </a:lnTo>
                    <a:lnTo>
                      <a:pt x="257" y="3477"/>
                    </a:lnTo>
                    <a:lnTo>
                      <a:pt x="209" y="3327"/>
                    </a:lnTo>
                    <a:lnTo>
                      <a:pt x="161" y="3171"/>
                    </a:lnTo>
                    <a:lnTo>
                      <a:pt x="126" y="3027"/>
                    </a:lnTo>
                    <a:lnTo>
                      <a:pt x="60" y="2739"/>
                    </a:lnTo>
                    <a:lnTo>
                      <a:pt x="24" y="2470"/>
                    </a:lnTo>
                    <a:lnTo>
                      <a:pt x="12" y="2206"/>
                    </a:lnTo>
                    <a:lnTo>
                      <a:pt x="18" y="1948"/>
                    </a:lnTo>
                    <a:lnTo>
                      <a:pt x="18" y="194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66667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20" name="Freeform 20"/>
            <p:cNvSpPr>
              <a:spLocks/>
            </p:cNvSpPr>
            <p:nvPr/>
          </p:nvSpPr>
          <p:spPr bwMode="hidden">
            <a:xfrm>
              <a:off x="6" y="2901"/>
              <a:ext cx="606" cy="1415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42" y="228"/>
                </a:cxn>
                <a:cxn ang="0">
                  <a:pos x="96" y="402"/>
                </a:cxn>
                <a:cxn ang="0">
                  <a:pos x="161" y="576"/>
                </a:cxn>
                <a:cxn ang="0">
                  <a:pos x="227" y="744"/>
                </a:cxn>
                <a:cxn ang="0">
                  <a:pos x="305" y="917"/>
                </a:cxn>
                <a:cxn ang="0">
                  <a:pos x="389" y="1085"/>
                </a:cxn>
                <a:cxn ang="0">
                  <a:pos x="484" y="1253"/>
                </a:cxn>
                <a:cxn ang="0">
                  <a:pos x="586" y="1415"/>
                </a:cxn>
                <a:cxn ang="0">
                  <a:pos x="604" y="1415"/>
                </a:cxn>
                <a:cxn ang="0">
                  <a:pos x="496" y="1247"/>
                </a:cxn>
                <a:cxn ang="0">
                  <a:pos x="401" y="1073"/>
                </a:cxn>
                <a:cxn ang="0">
                  <a:pos x="311" y="899"/>
                </a:cxn>
                <a:cxn ang="0">
                  <a:pos x="233" y="720"/>
                </a:cxn>
                <a:cxn ang="0">
                  <a:pos x="161" y="546"/>
                </a:cxn>
                <a:cxn ang="0">
                  <a:pos x="102" y="366"/>
                </a:cxn>
                <a:cxn ang="0">
                  <a:pos x="48" y="180"/>
                </a:cxn>
                <a:cxn ang="0">
                  <a:pos x="0" y="0"/>
                </a:cxn>
                <a:cxn ang="0">
                  <a:pos x="0" y="54"/>
                </a:cxn>
                <a:cxn ang="0">
                  <a:pos x="0" y="54"/>
                </a:cxn>
              </a:cxnLst>
              <a:rect l="0" t="0" r="r" b="b"/>
              <a:pathLst>
                <a:path w="604" h="1415">
                  <a:moveTo>
                    <a:pt x="0" y="54"/>
                  </a:moveTo>
                  <a:lnTo>
                    <a:pt x="42" y="228"/>
                  </a:lnTo>
                  <a:lnTo>
                    <a:pt x="96" y="402"/>
                  </a:lnTo>
                  <a:lnTo>
                    <a:pt x="161" y="576"/>
                  </a:lnTo>
                  <a:lnTo>
                    <a:pt x="227" y="744"/>
                  </a:lnTo>
                  <a:lnTo>
                    <a:pt x="305" y="917"/>
                  </a:lnTo>
                  <a:lnTo>
                    <a:pt x="389" y="1085"/>
                  </a:lnTo>
                  <a:lnTo>
                    <a:pt x="484" y="1253"/>
                  </a:lnTo>
                  <a:lnTo>
                    <a:pt x="586" y="1415"/>
                  </a:lnTo>
                  <a:lnTo>
                    <a:pt x="604" y="1415"/>
                  </a:lnTo>
                  <a:lnTo>
                    <a:pt x="496" y="1247"/>
                  </a:lnTo>
                  <a:lnTo>
                    <a:pt x="401" y="1073"/>
                  </a:lnTo>
                  <a:lnTo>
                    <a:pt x="311" y="899"/>
                  </a:lnTo>
                  <a:lnTo>
                    <a:pt x="233" y="720"/>
                  </a:lnTo>
                  <a:lnTo>
                    <a:pt x="161" y="546"/>
                  </a:lnTo>
                  <a:lnTo>
                    <a:pt x="102" y="366"/>
                  </a:lnTo>
                  <a:lnTo>
                    <a:pt x="48" y="18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1" name="Freeform 21"/>
            <p:cNvSpPr>
              <a:spLocks/>
            </p:cNvSpPr>
            <p:nvPr/>
          </p:nvSpPr>
          <p:spPr bwMode="hidden">
            <a:xfrm>
              <a:off x="6" y="3890"/>
              <a:ext cx="228" cy="426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108" y="240"/>
                </a:cxn>
                <a:cxn ang="0">
                  <a:pos x="215" y="426"/>
                </a:cxn>
                <a:cxn ang="0">
                  <a:pos x="227" y="426"/>
                </a:cxn>
                <a:cxn ang="0">
                  <a:pos x="167" y="330"/>
                </a:cxn>
                <a:cxn ang="0">
                  <a:pos x="114" y="222"/>
                </a:cxn>
                <a:cxn ang="0">
                  <a:pos x="0" y="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27" h="426">
                  <a:moveTo>
                    <a:pt x="0" y="30"/>
                  </a:moveTo>
                  <a:lnTo>
                    <a:pt x="108" y="240"/>
                  </a:lnTo>
                  <a:lnTo>
                    <a:pt x="215" y="426"/>
                  </a:lnTo>
                  <a:lnTo>
                    <a:pt x="227" y="426"/>
                  </a:lnTo>
                  <a:lnTo>
                    <a:pt x="167" y="330"/>
                  </a:lnTo>
                  <a:lnTo>
                    <a:pt x="114" y="22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2">
                    <a:gamma/>
                    <a:shade val="6078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2" name="Freeform 22"/>
            <p:cNvSpPr>
              <a:spLocks/>
            </p:cNvSpPr>
            <p:nvPr/>
          </p:nvSpPr>
          <p:spPr bwMode="hidden">
            <a:xfrm>
              <a:off x="4776" y="0"/>
              <a:ext cx="984" cy="1786"/>
            </a:xfrm>
            <a:custGeom>
              <a:avLst/>
              <a:gdLst/>
              <a:ahLst/>
              <a:cxnLst>
                <a:cxn ang="0">
                  <a:pos x="981" y="1786"/>
                </a:cxn>
                <a:cxn ang="0">
                  <a:pos x="981" y="1720"/>
                </a:cxn>
                <a:cxn ang="0">
                  <a:pos x="969" y="1666"/>
                </a:cxn>
                <a:cxn ang="0">
                  <a:pos x="957" y="1613"/>
                </a:cxn>
                <a:cxn ang="0">
                  <a:pos x="921" y="1487"/>
                </a:cxn>
                <a:cxn ang="0">
                  <a:pos x="885" y="1361"/>
                </a:cxn>
                <a:cxn ang="0">
                  <a:pos x="796" y="1121"/>
                </a:cxn>
                <a:cxn ang="0">
                  <a:pos x="682" y="899"/>
                </a:cxn>
                <a:cxn ang="0">
                  <a:pos x="562" y="689"/>
                </a:cxn>
                <a:cxn ang="0">
                  <a:pos x="431" y="498"/>
                </a:cxn>
                <a:cxn ang="0">
                  <a:pos x="293" y="318"/>
                </a:cxn>
                <a:cxn ang="0">
                  <a:pos x="150" y="15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38" y="150"/>
                </a:cxn>
                <a:cxn ang="0">
                  <a:pos x="275" y="318"/>
                </a:cxn>
                <a:cxn ang="0">
                  <a:pos x="413" y="498"/>
                </a:cxn>
                <a:cxn ang="0">
                  <a:pos x="545" y="689"/>
                </a:cxn>
                <a:cxn ang="0">
                  <a:pos x="670" y="899"/>
                </a:cxn>
                <a:cxn ang="0">
                  <a:pos x="778" y="1121"/>
                </a:cxn>
                <a:cxn ang="0">
                  <a:pos x="873" y="1361"/>
                </a:cxn>
                <a:cxn ang="0">
                  <a:pos x="909" y="1487"/>
                </a:cxn>
                <a:cxn ang="0">
                  <a:pos x="945" y="1619"/>
                </a:cxn>
                <a:cxn ang="0">
                  <a:pos x="963" y="1702"/>
                </a:cxn>
                <a:cxn ang="0">
                  <a:pos x="981" y="1786"/>
                </a:cxn>
                <a:cxn ang="0">
                  <a:pos x="981" y="1786"/>
                </a:cxn>
              </a:cxnLst>
              <a:rect l="0" t="0" r="r" b="b"/>
              <a:pathLst>
                <a:path w="981" h="1786">
                  <a:moveTo>
                    <a:pt x="981" y="1786"/>
                  </a:moveTo>
                  <a:lnTo>
                    <a:pt x="981" y="1720"/>
                  </a:lnTo>
                  <a:lnTo>
                    <a:pt x="969" y="1666"/>
                  </a:lnTo>
                  <a:lnTo>
                    <a:pt x="957" y="1613"/>
                  </a:lnTo>
                  <a:lnTo>
                    <a:pt x="921" y="1487"/>
                  </a:lnTo>
                  <a:lnTo>
                    <a:pt x="885" y="1361"/>
                  </a:lnTo>
                  <a:lnTo>
                    <a:pt x="796" y="1121"/>
                  </a:lnTo>
                  <a:lnTo>
                    <a:pt x="682" y="899"/>
                  </a:lnTo>
                  <a:lnTo>
                    <a:pt x="562" y="689"/>
                  </a:lnTo>
                  <a:lnTo>
                    <a:pt x="431" y="498"/>
                  </a:lnTo>
                  <a:lnTo>
                    <a:pt x="293" y="318"/>
                  </a:lnTo>
                  <a:lnTo>
                    <a:pt x="150" y="15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38" y="150"/>
                  </a:lnTo>
                  <a:lnTo>
                    <a:pt x="275" y="318"/>
                  </a:lnTo>
                  <a:lnTo>
                    <a:pt x="413" y="498"/>
                  </a:lnTo>
                  <a:lnTo>
                    <a:pt x="545" y="689"/>
                  </a:lnTo>
                  <a:lnTo>
                    <a:pt x="670" y="899"/>
                  </a:lnTo>
                  <a:lnTo>
                    <a:pt x="778" y="1121"/>
                  </a:lnTo>
                  <a:lnTo>
                    <a:pt x="873" y="1361"/>
                  </a:lnTo>
                  <a:lnTo>
                    <a:pt x="909" y="1487"/>
                  </a:lnTo>
                  <a:lnTo>
                    <a:pt x="945" y="1619"/>
                  </a:lnTo>
                  <a:lnTo>
                    <a:pt x="963" y="1702"/>
                  </a:lnTo>
                  <a:lnTo>
                    <a:pt x="981" y="1786"/>
                  </a:lnTo>
                  <a:lnTo>
                    <a:pt x="981" y="178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3" name="Freeform 23"/>
            <p:cNvSpPr>
              <a:spLocks/>
            </p:cNvSpPr>
            <p:nvPr/>
          </p:nvSpPr>
          <p:spPr bwMode="hidden">
            <a:xfrm>
              <a:off x="5041" y="0"/>
              <a:ext cx="719" cy="845"/>
            </a:xfrm>
            <a:custGeom>
              <a:avLst/>
              <a:gdLst/>
              <a:ahLst/>
              <a:cxnLst>
                <a:cxn ang="0">
                  <a:pos x="717" y="845"/>
                </a:cxn>
                <a:cxn ang="0">
                  <a:pos x="717" y="821"/>
                </a:cxn>
                <a:cxn ang="0">
                  <a:pos x="574" y="605"/>
                </a:cxn>
                <a:cxn ang="0">
                  <a:pos x="406" y="396"/>
                </a:cxn>
                <a:cxn ang="0">
                  <a:pos x="221" y="192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209" y="198"/>
                </a:cxn>
                <a:cxn ang="0">
                  <a:pos x="400" y="408"/>
                </a:cxn>
                <a:cxn ang="0">
                  <a:pos x="568" y="623"/>
                </a:cxn>
                <a:cxn ang="0">
                  <a:pos x="717" y="845"/>
                </a:cxn>
                <a:cxn ang="0">
                  <a:pos x="717" y="845"/>
                </a:cxn>
              </a:cxnLst>
              <a:rect l="0" t="0" r="r" b="b"/>
              <a:pathLst>
                <a:path w="717" h="845">
                  <a:moveTo>
                    <a:pt x="717" y="845"/>
                  </a:moveTo>
                  <a:lnTo>
                    <a:pt x="717" y="821"/>
                  </a:lnTo>
                  <a:lnTo>
                    <a:pt x="574" y="605"/>
                  </a:lnTo>
                  <a:lnTo>
                    <a:pt x="406" y="396"/>
                  </a:lnTo>
                  <a:lnTo>
                    <a:pt x="221" y="192"/>
                  </a:lnTo>
                  <a:lnTo>
                    <a:pt x="17" y="0"/>
                  </a:lnTo>
                  <a:lnTo>
                    <a:pt x="0" y="0"/>
                  </a:lnTo>
                  <a:lnTo>
                    <a:pt x="209" y="198"/>
                  </a:lnTo>
                  <a:lnTo>
                    <a:pt x="400" y="408"/>
                  </a:lnTo>
                  <a:lnTo>
                    <a:pt x="568" y="623"/>
                  </a:lnTo>
                  <a:lnTo>
                    <a:pt x="717" y="845"/>
                  </a:lnTo>
                  <a:lnTo>
                    <a:pt x="717" y="84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4" name="Freeform 24"/>
            <p:cNvSpPr>
              <a:spLocks/>
            </p:cNvSpPr>
            <p:nvPr/>
          </p:nvSpPr>
          <p:spPr bwMode="hidden">
            <a:xfrm>
              <a:off x="5352" y="0"/>
              <a:ext cx="408" cy="414"/>
            </a:xfrm>
            <a:custGeom>
              <a:avLst/>
              <a:gdLst/>
              <a:ahLst/>
              <a:cxnLst>
                <a:cxn ang="0">
                  <a:pos x="407" y="414"/>
                </a:cxn>
                <a:cxn ang="0">
                  <a:pos x="407" y="396"/>
                </a:cxn>
                <a:cxn ang="0">
                  <a:pos x="222" y="192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108" y="102"/>
                </a:cxn>
                <a:cxn ang="0">
                  <a:pos x="216" y="204"/>
                </a:cxn>
                <a:cxn ang="0">
                  <a:pos x="407" y="414"/>
                </a:cxn>
                <a:cxn ang="0">
                  <a:pos x="407" y="414"/>
                </a:cxn>
              </a:cxnLst>
              <a:rect l="0" t="0" r="r" b="b"/>
              <a:pathLst>
                <a:path w="407" h="414">
                  <a:moveTo>
                    <a:pt x="407" y="414"/>
                  </a:moveTo>
                  <a:lnTo>
                    <a:pt x="407" y="396"/>
                  </a:lnTo>
                  <a:lnTo>
                    <a:pt x="222" y="19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108" y="102"/>
                  </a:lnTo>
                  <a:lnTo>
                    <a:pt x="216" y="204"/>
                  </a:lnTo>
                  <a:lnTo>
                    <a:pt x="407" y="414"/>
                  </a:lnTo>
                  <a:lnTo>
                    <a:pt x="407" y="4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5" name="Freeform 25"/>
            <p:cNvSpPr>
              <a:spLocks/>
            </p:cNvSpPr>
            <p:nvPr/>
          </p:nvSpPr>
          <p:spPr bwMode="hidden">
            <a:xfrm>
              <a:off x="6" y="0"/>
              <a:ext cx="858" cy="1409"/>
            </a:xfrm>
            <a:custGeom>
              <a:avLst/>
              <a:gdLst/>
              <a:ahLst/>
              <a:cxnLst>
                <a:cxn ang="0">
                  <a:pos x="0" y="1361"/>
                </a:cxn>
                <a:cxn ang="0">
                  <a:pos x="0" y="1409"/>
                </a:cxn>
                <a:cxn ang="0">
                  <a:pos x="54" y="1211"/>
                </a:cxn>
                <a:cxn ang="0">
                  <a:pos x="126" y="1013"/>
                </a:cxn>
                <a:cxn ang="0">
                  <a:pos x="215" y="827"/>
                </a:cxn>
                <a:cxn ang="0">
                  <a:pos x="311" y="647"/>
                </a:cxn>
                <a:cxn ang="0">
                  <a:pos x="431" y="474"/>
                </a:cxn>
                <a:cxn ang="0">
                  <a:pos x="556" y="312"/>
                </a:cxn>
                <a:cxn ang="0">
                  <a:pos x="700" y="150"/>
                </a:cxn>
                <a:cxn ang="0">
                  <a:pos x="855" y="0"/>
                </a:cxn>
                <a:cxn ang="0">
                  <a:pos x="837" y="0"/>
                </a:cxn>
                <a:cxn ang="0">
                  <a:pos x="688" y="144"/>
                </a:cxn>
                <a:cxn ang="0">
                  <a:pos x="550" y="300"/>
                </a:cxn>
                <a:cxn ang="0">
                  <a:pos x="425" y="462"/>
                </a:cxn>
                <a:cxn ang="0">
                  <a:pos x="311" y="629"/>
                </a:cxn>
                <a:cxn ang="0">
                  <a:pos x="215" y="803"/>
                </a:cxn>
                <a:cxn ang="0">
                  <a:pos x="132" y="983"/>
                </a:cxn>
                <a:cxn ang="0">
                  <a:pos x="60" y="1169"/>
                </a:cxn>
                <a:cxn ang="0">
                  <a:pos x="0" y="1361"/>
                </a:cxn>
                <a:cxn ang="0">
                  <a:pos x="0" y="1361"/>
                </a:cxn>
              </a:cxnLst>
              <a:rect l="0" t="0" r="r" b="b"/>
              <a:pathLst>
                <a:path w="855" h="1409">
                  <a:moveTo>
                    <a:pt x="0" y="1361"/>
                  </a:moveTo>
                  <a:lnTo>
                    <a:pt x="0" y="1409"/>
                  </a:lnTo>
                  <a:lnTo>
                    <a:pt x="54" y="1211"/>
                  </a:lnTo>
                  <a:lnTo>
                    <a:pt x="126" y="1013"/>
                  </a:lnTo>
                  <a:lnTo>
                    <a:pt x="215" y="827"/>
                  </a:lnTo>
                  <a:lnTo>
                    <a:pt x="311" y="647"/>
                  </a:lnTo>
                  <a:lnTo>
                    <a:pt x="431" y="474"/>
                  </a:lnTo>
                  <a:lnTo>
                    <a:pt x="556" y="312"/>
                  </a:lnTo>
                  <a:lnTo>
                    <a:pt x="700" y="150"/>
                  </a:lnTo>
                  <a:lnTo>
                    <a:pt x="855" y="0"/>
                  </a:lnTo>
                  <a:lnTo>
                    <a:pt x="837" y="0"/>
                  </a:lnTo>
                  <a:lnTo>
                    <a:pt x="688" y="144"/>
                  </a:lnTo>
                  <a:lnTo>
                    <a:pt x="550" y="300"/>
                  </a:lnTo>
                  <a:lnTo>
                    <a:pt x="425" y="462"/>
                  </a:lnTo>
                  <a:lnTo>
                    <a:pt x="311" y="629"/>
                  </a:lnTo>
                  <a:lnTo>
                    <a:pt x="215" y="803"/>
                  </a:lnTo>
                  <a:lnTo>
                    <a:pt x="132" y="983"/>
                  </a:lnTo>
                  <a:lnTo>
                    <a:pt x="60" y="1169"/>
                  </a:lnTo>
                  <a:lnTo>
                    <a:pt x="0" y="1361"/>
                  </a:lnTo>
                  <a:lnTo>
                    <a:pt x="0" y="1361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6" name="Freeform 26"/>
            <p:cNvSpPr>
              <a:spLocks/>
            </p:cNvSpPr>
            <p:nvPr/>
          </p:nvSpPr>
          <p:spPr bwMode="hidden">
            <a:xfrm>
              <a:off x="6" y="0"/>
              <a:ext cx="588" cy="599"/>
            </a:xfrm>
            <a:custGeom>
              <a:avLst/>
              <a:gdLst/>
              <a:ahLst/>
              <a:cxnLst>
                <a:cxn ang="0">
                  <a:pos x="586" y="0"/>
                </a:cxn>
                <a:cxn ang="0">
                  <a:pos x="568" y="0"/>
                </a:cxn>
                <a:cxn ang="0">
                  <a:pos x="407" y="132"/>
                </a:cxn>
                <a:cxn ang="0">
                  <a:pos x="257" y="270"/>
                </a:cxn>
                <a:cxn ang="0">
                  <a:pos x="120" y="420"/>
                </a:cxn>
                <a:cxn ang="0">
                  <a:pos x="0" y="575"/>
                </a:cxn>
                <a:cxn ang="0">
                  <a:pos x="0" y="599"/>
                </a:cxn>
                <a:cxn ang="0">
                  <a:pos x="120" y="432"/>
                </a:cxn>
                <a:cxn ang="0">
                  <a:pos x="257" y="282"/>
                </a:cxn>
                <a:cxn ang="0">
                  <a:pos x="413" y="138"/>
                </a:cxn>
                <a:cxn ang="0">
                  <a:pos x="586" y="0"/>
                </a:cxn>
                <a:cxn ang="0">
                  <a:pos x="586" y="0"/>
                </a:cxn>
              </a:cxnLst>
              <a:rect l="0" t="0" r="r" b="b"/>
              <a:pathLst>
                <a:path w="586" h="599">
                  <a:moveTo>
                    <a:pt x="586" y="0"/>
                  </a:moveTo>
                  <a:lnTo>
                    <a:pt x="568" y="0"/>
                  </a:lnTo>
                  <a:lnTo>
                    <a:pt x="407" y="132"/>
                  </a:lnTo>
                  <a:lnTo>
                    <a:pt x="257" y="270"/>
                  </a:lnTo>
                  <a:lnTo>
                    <a:pt x="120" y="420"/>
                  </a:lnTo>
                  <a:lnTo>
                    <a:pt x="0" y="575"/>
                  </a:lnTo>
                  <a:lnTo>
                    <a:pt x="0" y="599"/>
                  </a:lnTo>
                  <a:lnTo>
                    <a:pt x="120" y="432"/>
                  </a:lnTo>
                  <a:lnTo>
                    <a:pt x="257" y="282"/>
                  </a:lnTo>
                  <a:lnTo>
                    <a:pt x="413" y="138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Freeform 27"/>
            <p:cNvSpPr>
              <a:spLocks/>
            </p:cNvSpPr>
            <p:nvPr/>
          </p:nvSpPr>
          <p:spPr bwMode="hidden">
            <a:xfrm>
              <a:off x="6" y="0"/>
              <a:ext cx="270" cy="252"/>
            </a:xfrm>
            <a:custGeom>
              <a:avLst/>
              <a:gdLst/>
              <a:ahLst/>
              <a:cxnLst>
                <a:cxn ang="0">
                  <a:pos x="269" y="0"/>
                </a:cxn>
                <a:cxn ang="0">
                  <a:pos x="251" y="0"/>
                </a:cxn>
                <a:cxn ang="0">
                  <a:pos x="120" y="114"/>
                </a:cxn>
                <a:cxn ang="0">
                  <a:pos x="60" y="174"/>
                </a:cxn>
                <a:cxn ang="0">
                  <a:pos x="0" y="234"/>
                </a:cxn>
                <a:cxn ang="0">
                  <a:pos x="0" y="252"/>
                </a:cxn>
                <a:cxn ang="0">
                  <a:pos x="126" y="120"/>
                </a:cxn>
                <a:cxn ang="0">
                  <a:pos x="269" y="0"/>
                </a:cxn>
                <a:cxn ang="0">
                  <a:pos x="269" y="0"/>
                </a:cxn>
              </a:cxnLst>
              <a:rect l="0" t="0" r="r" b="b"/>
              <a:pathLst>
                <a:path w="269" h="252">
                  <a:moveTo>
                    <a:pt x="269" y="0"/>
                  </a:moveTo>
                  <a:lnTo>
                    <a:pt x="251" y="0"/>
                  </a:lnTo>
                  <a:lnTo>
                    <a:pt x="120" y="114"/>
                  </a:lnTo>
                  <a:lnTo>
                    <a:pt x="60" y="174"/>
                  </a:lnTo>
                  <a:lnTo>
                    <a:pt x="0" y="234"/>
                  </a:lnTo>
                  <a:lnTo>
                    <a:pt x="0" y="252"/>
                  </a:lnTo>
                  <a:lnTo>
                    <a:pt x="126" y="120"/>
                  </a:lnTo>
                  <a:lnTo>
                    <a:pt x="269" y="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Line 28"/>
            <p:cNvSpPr>
              <a:spLocks noChangeShapeType="1"/>
            </p:cNvSpPr>
            <p:nvPr/>
          </p:nvSpPr>
          <p:spPr bwMode="hidden">
            <a:xfrm>
              <a:off x="1" y="2749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Line 29"/>
            <p:cNvSpPr>
              <a:spLocks noChangeShapeType="1"/>
            </p:cNvSpPr>
            <p:nvPr/>
          </p:nvSpPr>
          <p:spPr bwMode="hidden">
            <a:xfrm>
              <a:off x="1" y="2356"/>
              <a:ext cx="5758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230" name="Line 30"/>
            <p:cNvSpPr>
              <a:spLocks noChangeShapeType="1"/>
            </p:cNvSpPr>
            <p:nvPr/>
          </p:nvSpPr>
          <p:spPr bwMode="hidden">
            <a:xfrm>
              <a:off x="1" y="3142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51231" name="Group 31"/>
            <p:cNvGrpSpPr>
              <a:grpSpLocks/>
            </p:cNvGrpSpPr>
            <p:nvPr/>
          </p:nvGrpSpPr>
          <p:grpSpPr bwMode="auto">
            <a:xfrm>
              <a:off x="1" y="392"/>
              <a:ext cx="5758" cy="1571"/>
              <a:chOff x="1" y="392"/>
              <a:chExt cx="5758" cy="1571"/>
            </a:xfrm>
          </p:grpSpPr>
          <p:sp>
            <p:nvSpPr>
              <p:cNvPr id="51232" name="Line 32"/>
              <p:cNvSpPr>
                <a:spLocks noChangeShapeType="1"/>
              </p:cNvSpPr>
              <p:nvPr userDrawn="1"/>
            </p:nvSpPr>
            <p:spPr bwMode="hidden">
              <a:xfrm>
                <a:off x="1" y="784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33" name="Line 33"/>
              <p:cNvSpPr>
                <a:spLocks noChangeShapeType="1"/>
              </p:cNvSpPr>
              <p:nvPr userDrawn="1"/>
            </p:nvSpPr>
            <p:spPr bwMode="hidden">
              <a:xfrm>
                <a:off x="1" y="1963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34" name="Line 34"/>
              <p:cNvSpPr>
                <a:spLocks noChangeShapeType="1"/>
              </p:cNvSpPr>
              <p:nvPr userDrawn="1"/>
            </p:nvSpPr>
            <p:spPr bwMode="hidden">
              <a:xfrm>
                <a:off x="1" y="1570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35" name="Line 35"/>
              <p:cNvSpPr>
                <a:spLocks noChangeShapeType="1"/>
              </p:cNvSpPr>
              <p:nvPr userDrawn="1"/>
            </p:nvSpPr>
            <p:spPr bwMode="hidden">
              <a:xfrm>
                <a:off x="1" y="1177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36" name="Line 36"/>
              <p:cNvSpPr>
                <a:spLocks noChangeShapeType="1"/>
              </p:cNvSpPr>
              <p:nvPr userDrawn="1"/>
            </p:nvSpPr>
            <p:spPr bwMode="hidden">
              <a:xfrm>
                <a:off x="1" y="392"/>
                <a:ext cx="575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37" name="Line 37"/>
            <p:cNvSpPr>
              <a:spLocks noChangeShapeType="1"/>
            </p:cNvSpPr>
            <p:nvPr/>
          </p:nvSpPr>
          <p:spPr bwMode="hidden">
            <a:xfrm>
              <a:off x="1" y="3928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Line 38"/>
            <p:cNvSpPr>
              <a:spLocks noChangeShapeType="1"/>
            </p:cNvSpPr>
            <p:nvPr/>
          </p:nvSpPr>
          <p:spPr bwMode="hidden">
            <a:xfrm>
              <a:off x="1" y="3535"/>
              <a:ext cx="5758" cy="0"/>
            </a:xfrm>
            <a:prstGeom prst="line">
              <a:avLst/>
            </a:prstGeom>
            <a:noFill/>
            <a:ln w="158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39" name="Rectangle 3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0" name="Rectangle 4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1241" name="Rectangle 4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Ken Schultz</a:t>
            </a:r>
          </a:p>
        </p:txBody>
      </p:sp>
      <p:sp>
        <p:nvSpPr>
          <p:cNvPr id="51242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E41A026B-CA73-4FB0-B8A2-3572864486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1243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snoop%20test.mov" TargetMode="External"/><Relationship Id="rId2" Type="http://schemas.openxmlformats.org/officeDocument/2006/relationships/hyperlink" Target="Epoxy%20Application.mo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Pressure%20test.mov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0sili01.fnal.gov/TWiki/pub/Silicon/BorePhotos/slides/IMG_0490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dfsili_endview"/>
          <p:cNvPicPr>
            <a:picLocks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915"/>
          <a:stretch>
            <a:fillRect/>
          </a:stretch>
        </p:blipFill>
        <p:spPr>
          <a:xfrm>
            <a:off x="1752600" y="1752600"/>
            <a:ext cx="5029200" cy="4038600"/>
          </a:xfrm>
          <a:noFill/>
          <a:ln/>
        </p:spPr>
      </p:pic>
      <p:sp>
        <p:nvSpPr>
          <p:cNvPr id="3079" name="WordArt 7"/>
          <p:cNvSpPr>
            <a:spLocks noChangeArrowheads="1" noChangeShapeType="1" noTextEdit="1"/>
          </p:cNvSpPr>
          <p:nvPr/>
        </p:nvSpPr>
        <p:spPr bwMode="auto">
          <a:xfrm>
            <a:off x="1828800" y="1066800"/>
            <a:ext cx="5467350" cy="6477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CDF Silicon Detectors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ISL PortCard Leak Repair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1371600" y="6019800"/>
            <a:ext cx="6342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   Ken Schultz (kschultz@fnal.gov)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331BC-79C8-4FD5-9366-E840722902D4}" type="slidenum">
              <a:rPr lang="en-US"/>
              <a:pPr/>
              <a:t>10</a:t>
            </a:fld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3124200" cy="44958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 typeface="Wingdings" pitchFamily="2" charset="2"/>
              <a:buNone/>
            </a:pPr>
            <a:endParaRPr lang="en-US" sz="1600"/>
          </a:p>
          <a:p>
            <a:pPr marL="609600" indent="-609600">
              <a:lnSpc>
                <a:spcPct val="90000"/>
              </a:lnSpc>
            </a:pPr>
            <a:r>
              <a:rPr lang="en-US" sz="2400"/>
              <a:t>Clear pitting observed on at least 7 of 8 weld locations</a:t>
            </a:r>
          </a:p>
          <a:p>
            <a:pPr marL="609600" indent="-609600">
              <a:lnSpc>
                <a:spcPct val="90000"/>
              </a:lnSpc>
            </a:pPr>
            <a:r>
              <a:rPr lang="en-US" sz="2400"/>
              <a:t>Pressure test isolating rear ring/manifold shows leak there</a:t>
            </a:r>
          </a:p>
          <a:p>
            <a:pPr marL="609600" indent="-609600">
              <a:lnSpc>
                <a:spcPct val="90000"/>
              </a:lnSpc>
            </a:pPr>
            <a:r>
              <a:rPr lang="en-US" sz="2400"/>
              <a:t>Assume West looks same as East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858962"/>
          </a:xfrm>
        </p:spPr>
        <p:txBody>
          <a:bodyPr/>
          <a:lstStyle/>
          <a:p>
            <a:r>
              <a:rPr lang="en-US" sz="4000"/>
              <a:t>In July further investigation with bore scopes (new camera</a:t>
            </a:r>
            <a:r>
              <a:rPr lang="en-US" sz="3600" b="1"/>
              <a:t>)</a:t>
            </a:r>
            <a:r>
              <a:rPr lang="en-US" sz="3600">
                <a:latin typeface="Castellar" pitchFamily="18" charset="0"/>
              </a:rPr>
              <a:t/>
            </a:r>
            <a:br>
              <a:rPr lang="en-US" sz="3600">
                <a:latin typeface="Castellar" pitchFamily="18" charset="0"/>
              </a:rPr>
            </a:br>
            <a:endParaRPr lang="en-US" sz="3600">
              <a:latin typeface="Castellar" pitchFamily="18" charset="0"/>
            </a:endParaRPr>
          </a:p>
        </p:txBody>
      </p:sp>
      <p:pic>
        <p:nvPicPr>
          <p:cNvPr id="17412" name="Picture 4" descr="manifold_deta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905000"/>
            <a:ext cx="4514850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62D8-476A-4817-8DE8-03AA96A2CAC2}" type="slidenum">
              <a:rPr lang="en-US"/>
              <a:pPr/>
              <a:t>11</a:t>
            </a:fld>
            <a:endParaRPr lang="en-US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Repair Concerns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Failed</a:t>
            </a:r>
            <a:r>
              <a:rPr lang="en-US"/>
              <a:t> to do repair in July access</a:t>
            </a:r>
          </a:p>
          <a:p>
            <a:r>
              <a:rPr lang="en-US"/>
              <a:t>Not able to get tools in place inside manifold</a:t>
            </a:r>
          </a:p>
          <a:p>
            <a:r>
              <a:rPr lang="en-US"/>
              <a:t>Bends in Cilran tubing sharper than expected</a:t>
            </a:r>
          </a:p>
          <a:p>
            <a:r>
              <a:rPr lang="en-US"/>
              <a:t>Mockup was too optimistic</a:t>
            </a:r>
          </a:p>
          <a:p>
            <a:r>
              <a:rPr lang="en-US"/>
              <a:t>Did not attempt deposition of epoxy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072A-06DC-4F87-B3FA-14B5C25A1DCC}" type="slidenum">
              <a:rPr lang="en-US"/>
              <a:pPr/>
              <a:t>12</a:t>
            </a:fld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Manifold Mockup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3"/>
          <a:srcRect b="19272"/>
          <a:stretch>
            <a:fillRect/>
          </a:stretch>
        </p:blipFill>
        <p:spPr>
          <a:xfrm>
            <a:off x="1676400" y="1600200"/>
            <a:ext cx="5715000" cy="3657600"/>
          </a:xfrm>
        </p:spPr>
      </p:pic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6080125" y="1860550"/>
            <a:ext cx="1344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Oval Tube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2498725" y="1631950"/>
            <a:ext cx="14779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Weld Areas</a:t>
            </a:r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3733800" y="1981200"/>
            <a:ext cx="76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3886200" y="20574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>
            <a:off x="4953000" y="2133600"/>
            <a:ext cx="1219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flipH="1">
            <a:off x="4648200" y="2133600"/>
            <a:ext cx="1524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1D7C3-2D5E-4D84-A0CB-0AC97024BCAF}" type="slidenum">
              <a:rPr lang="en-US"/>
              <a:pPr/>
              <a:t>13</a:t>
            </a:fld>
            <a:endParaRPr 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Keeping Silicon Dry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38449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800"/>
              <a:t>Requirements:</a:t>
            </a:r>
          </a:p>
          <a:p>
            <a:pPr lvl="1"/>
            <a:r>
              <a:rPr lang="en-US" sz="2400"/>
              <a:t>  Cold and Dry</a:t>
            </a:r>
          </a:p>
          <a:p>
            <a:pPr lvl="1"/>
            <a:endParaRPr lang="en-US"/>
          </a:p>
          <a:p>
            <a:pPr>
              <a:buFont typeface="Wingdings" pitchFamily="2" charset="2"/>
              <a:buNone/>
            </a:pPr>
            <a:r>
              <a:rPr lang="en-US"/>
              <a:t>Solution:</a:t>
            </a:r>
          </a:p>
          <a:p>
            <a:r>
              <a:rPr lang="en-US" sz="2400"/>
              <a:t>We will turn the COT bore into a dry room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820C-DBE1-4269-AF16-510A1E9C8B6D}" type="slidenum">
              <a:rPr lang="en-US"/>
              <a:pPr/>
              <a:t>14</a:t>
            </a:fld>
            <a:endParaRPr 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Air Drying System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3048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Build Air drying system for east and west ends</a:t>
            </a:r>
          </a:p>
          <a:p>
            <a:pPr>
              <a:lnSpc>
                <a:spcPct val="90000"/>
              </a:lnSpc>
            </a:pPr>
            <a:r>
              <a:rPr lang="en-US" sz="2800"/>
              <a:t>Separate dryers for each side</a:t>
            </a:r>
          </a:p>
          <a:p>
            <a:pPr>
              <a:lnSpc>
                <a:spcPct val="90000"/>
              </a:lnSpc>
            </a:pPr>
            <a:r>
              <a:rPr lang="en-US" sz="2800"/>
              <a:t>Push dry air through Si volume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	from end opposite workers to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	push humid air away from Silicon</a:t>
            </a:r>
          </a:p>
        </p:txBody>
      </p:sp>
      <p:pic>
        <p:nvPicPr>
          <p:cNvPr id="61444" name="Picture 4" descr="BorePhotosShutdown?rev=;filename=IMG_0001_edited-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57600" y="3429000"/>
            <a:ext cx="5334000" cy="27987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F7266-EB83-4050-AFD3-BD5E52EEB855}" type="slidenum">
              <a:rPr lang="en-US"/>
              <a:pPr/>
              <a:t>15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Repair Equipment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876800" cy="45307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/>
              <a:t>Test: Mock up - deposit epoxy over pitting in Al and filling holes in mockup of manifold</a:t>
            </a:r>
          </a:p>
          <a:p>
            <a:pPr>
              <a:lnSpc>
                <a:spcPct val="80000"/>
              </a:lnSpc>
            </a:pPr>
            <a:r>
              <a:rPr lang="en-US" sz="2000"/>
              <a:t>Wets and fills 30, 40 mil holes when applied from above or below</a:t>
            </a:r>
          </a:p>
          <a:p>
            <a:pPr>
              <a:lnSpc>
                <a:spcPct val="80000"/>
              </a:lnSpc>
            </a:pPr>
            <a:r>
              <a:rPr lang="en-US" sz="2000"/>
              <a:t>Good bonding on surface previously contaminated with coolant</a:t>
            </a:r>
          </a:p>
          <a:p>
            <a:pPr>
              <a:lnSpc>
                <a:spcPct val="80000"/>
              </a:lnSpc>
            </a:pPr>
            <a:r>
              <a:rPr lang="en-US" sz="2000"/>
              <a:t>Cures at temperature of tube ~15°C</a:t>
            </a:r>
          </a:p>
          <a:p>
            <a:pPr>
              <a:lnSpc>
                <a:spcPct val="80000"/>
              </a:lnSpc>
            </a:pPr>
            <a:r>
              <a:rPr lang="en-US" sz="2000"/>
              <a:t>Tested and practiced along 1m length of tubing using tooling and bore scope</a:t>
            </a:r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2"/>
          <a:srcRect l="8409" t="4651" r="4135"/>
          <a:stretch>
            <a:fillRect/>
          </a:stretch>
        </p:blipFill>
        <p:spPr bwMode="auto">
          <a:xfrm>
            <a:off x="5638800" y="1447800"/>
            <a:ext cx="2976563" cy="469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6EE97-7446-40DF-807D-E896870F5B2C}" type="slidenum">
              <a:rPr lang="en-US"/>
              <a:pPr/>
              <a:t>16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Repair Technique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4419600" cy="5181600"/>
          </a:xfrm>
        </p:spPr>
        <p:txBody>
          <a:bodyPr/>
          <a:lstStyle/>
          <a:p>
            <a:pPr marL="609600" indent="-609600">
              <a:lnSpc>
                <a:spcPct val="80000"/>
              </a:lnSpc>
            </a:pPr>
            <a:r>
              <a:rPr lang="en-US" sz="2400"/>
              <a:t>Leak was repaired with epoxy (3M DP190 faster curing version of structural epoxy 3M 2216 used in ladder cooling line joints)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/>
              <a:t>Tooling to transport and deposit epoxy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/>
              <a:t>New bore scopes greatly improved resolution 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/>
              <a:t>Filled all pitting areas - applied bead around the annulus of each joint</a:t>
            </a:r>
          </a:p>
        </p:txBody>
      </p:sp>
      <p:pic>
        <p:nvPicPr>
          <p:cNvPr id="18436" name="Picture 4" descr="IMG_0105"/>
          <p:cNvPicPr>
            <a:picLocks noChangeAspect="1" noChangeArrowheads="1"/>
          </p:cNvPicPr>
          <p:nvPr/>
        </p:nvPicPr>
        <p:blipFill>
          <a:blip r:embed="rId3"/>
          <a:srcRect b="3125"/>
          <a:stretch>
            <a:fillRect/>
          </a:stretch>
        </p:blipFill>
        <p:spPr bwMode="auto">
          <a:xfrm>
            <a:off x="4724400" y="1447800"/>
            <a:ext cx="3927475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9842-9216-43BA-B1B3-4DDAF8B50588}" type="slidenum">
              <a:rPr lang="en-US"/>
              <a:pPr/>
              <a:t>17</a:t>
            </a:fld>
            <a:endParaRPr lang="en-US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7" name="Picture 5" descr="IMG_008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1CDF9-2819-4AED-A15C-90DD741ED974}" type="slidenum">
              <a:rPr lang="en-US"/>
              <a:pPr/>
              <a:t>18</a:t>
            </a:fld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Videos / Conclusion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295400"/>
            <a:ext cx="4876800" cy="1828800"/>
          </a:xfrm>
        </p:spPr>
        <p:txBody>
          <a:bodyPr/>
          <a:lstStyle/>
          <a:p>
            <a:pPr marL="609600" indent="-609600">
              <a:buFont typeface="Wingdings" pitchFamily="2" charset="2"/>
              <a:buAutoNum type="arabicPeriod"/>
            </a:pPr>
            <a:r>
              <a:rPr lang="en-US">
                <a:hlinkClick r:id="rId2" action="ppaction://hlinkfile"/>
              </a:rPr>
              <a:t>Epoxy Application</a:t>
            </a:r>
            <a:endParaRPr lang="en-US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>
                <a:hlinkClick r:id="rId3" action="ppaction://hlinkfile"/>
              </a:rPr>
              <a:t>Leak Detection</a:t>
            </a:r>
            <a:endParaRPr lang="en-US"/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>
                <a:hlinkClick r:id="rId4" action="ppaction://hlinkfile"/>
              </a:rPr>
              <a:t>Balloon Test</a:t>
            </a:r>
            <a:endParaRPr lang="en-US"/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1600200" y="4876800"/>
            <a:ext cx="61182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FF3300"/>
                </a:solidFill>
                <a:latin typeface="Tw Cen MT" pitchFamily="34" charset="0"/>
              </a:rPr>
              <a:t>Full System is Ready for Start Up…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838200" y="3200400"/>
            <a:ext cx="66294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/>
              <a:t>Epoxy a Total of 16 Joints – East/West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D1105-FDE9-489A-B531-248E8A306A4F}" type="slidenum">
              <a:rPr lang="en-US"/>
              <a:pPr/>
              <a:t>2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/>
              <a:t>	May 8</a:t>
            </a:r>
            <a:r>
              <a:rPr lang="en-US" sz="1800" baseline="30000"/>
              <a:t>th</a:t>
            </a:r>
            <a:r>
              <a:rPr lang="en-US" sz="1800"/>
              <a:t>: Problems with the Silicon Readout Electronics for Layer 0 and ISL cooling system started: 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/>
              <a:t>Flow dropped from 1.7 to 1.3 lpm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/>
              <a:t>Pressure increased 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/>
              <a:t>Differential Pressure dropped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6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/>
              <a:t>	The problem did not appear to be with a valve but like an obstruction, likely an air bubble.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/>
              <a:t>	This was investigated during an access due to Accelerator Safety System tests on May 10</a:t>
            </a:r>
            <a:r>
              <a:rPr lang="en-US" sz="1800" baseline="30000"/>
              <a:t>th</a:t>
            </a:r>
            <a:r>
              <a:rPr lang="en-US" sz="1800"/>
              <a:t>: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/>
              <a:t>During the access: Rate of Rise and visual inspection were realized. 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/>
              <a:t>The investigation pointed to an air leak in the system. </a:t>
            </a:r>
          </a:p>
          <a:p>
            <a:pPr lvl="2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1600"/>
              <a:t>After access: it was not possible to recover the amount of flow needed to reach the lower limit required by the interlock system.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330D-E161-4874-B7A8-C494DBB7D035}" type="slidenum">
              <a:rPr lang="en-US"/>
              <a:pPr/>
              <a:t>3</a:t>
            </a:fld>
            <a:endParaRPr 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 wish to thank all who helped!</a:t>
            </a:r>
            <a:br>
              <a:rPr lang="en-US" sz="4000"/>
            </a:br>
            <a:r>
              <a:rPr lang="en-US" sz="4000"/>
              <a:t>This Succeeded by TEAM Effort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8194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800"/>
              <a:t>Task Force Members: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Del Allspach, Mary Convery, Jose Enrique Garcia, Doug Glenzinski , Ignacio Redondo Fernandez, Ulrich Husemann, C.M. Lei, Mike Lindgren Aseet Mukherjee, Bill Noe, Robert Roser, Ken Schultz, David Stuart, Bob Wagner, Peter Wilson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Also the CDF Tech Team for their support.</a:t>
            </a: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533400" y="4343400"/>
            <a:ext cx="80772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Reviewers:</a:t>
            </a: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Jim Strait, Bob Kephart, Rich Stanek, Richard  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  Schmitt, Bill Cooper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  <p:bldP spid="655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D14AA-BE61-4CB0-8CB0-FEC55B72712A}" type="slidenum">
              <a:rPr lang="en-US"/>
              <a:pPr/>
              <a:t>4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Silicon Cooling Systems (I)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Cools sensors, readout electronics on detector (SVX chips) and nearby readout electronics (Portcards)</a:t>
            </a:r>
          </a:p>
          <a:p>
            <a:pPr>
              <a:lnSpc>
                <a:spcPct val="90000"/>
              </a:lnSpc>
            </a:pPr>
            <a:r>
              <a:rPr lang="en-US" sz="2400"/>
              <a:t>SVX and ISL have independent cooling systems using water and ethylene glycol as coolant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SVX (-10</a:t>
            </a:r>
            <a:r>
              <a:rPr lang="en-US" sz="2000" baseline="30000"/>
              <a:t>o</a:t>
            </a:r>
            <a:r>
              <a:rPr lang="en-US" sz="2000"/>
              <a:t>C)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SVX 70/30 water/glycol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ISL (+6</a:t>
            </a:r>
            <a:r>
              <a:rPr lang="en-US" sz="2000" baseline="30000"/>
              <a:t>o</a:t>
            </a:r>
            <a:r>
              <a:rPr lang="en-US" sz="2000"/>
              <a:t>C) - includes portcards for ISL/L00 on one cooling ring and SVX on a separate cooling ring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Need to keep SVX colder to reduce impact of radiation damage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ISL initially used water, added 10% glycol in 2005 to avoid rare freeze condition </a:t>
            </a:r>
          </a:p>
          <a:p>
            <a:pPr lvl="1"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400"/>
          </a:p>
          <a:p>
            <a:pPr>
              <a:lnSpc>
                <a:spcPct val="90000"/>
              </a:lnSpc>
            </a:pPr>
            <a:endParaRPr lang="en-US" sz="2400"/>
          </a:p>
          <a:p>
            <a:pPr lvl="1">
              <a:lnSpc>
                <a:spcPct val="90000"/>
              </a:lnSpc>
              <a:buFontTx/>
              <a:buNone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7725-15FC-4A55-9458-81A7A0FBF8BD}" type="slidenum">
              <a:rPr lang="en-US"/>
              <a:pPr/>
              <a:t>5</a:t>
            </a:fld>
            <a:endParaRPr lang="en-US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Silicon Cooling Systems (II)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lvl="1">
              <a:buFontTx/>
              <a:buNone/>
            </a:pPr>
            <a:endParaRPr lang="en-US"/>
          </a:p>
          <a:p>
            <a:r>
              <a:rPr lang="en-US" sz="2800"/>
              <a:t>Each system broken into ~10 cooling circuits on face of central detector with separate electronic control valves</a:t>
            </a:r>
          </a:p>
          <a:p>
            <a:pPr lvl="1"/>
            <a:r>
              <a:rPr lang="en-US" sz="2400"/>
              <a:t>From control valves cooling lines follow COT/Silicon cables to COT face</a:t>
            </a:r>
            <a:r>
              <a:rPr lang="en-US"/>
              <a:t>  </a:t>
            </a:r>
          </a:p>
          <a:p>
            <a:r>
              <a:rPr lang="en-US" sz="2800"/>
              <a:t>Operated sub-atmospheric: leak sucks air into system rather than pushing coolant onto detector or electronics</a:t>
            </a:r>
          </a:p>
          <a:p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4782C-45E8-475C-B54E-79FF2ADDC559}" type="slidenum">
              <a:rPr lang="en-US"/>
              <a:pPr/>
              <a:t>6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ISL Port Card Cooling Manifold Assembly</a:t>
            </a:r>
          </a:p>
        </p:txBody>
      </p:sp>
      <p:pic>
        <p:nvPicPr>
          <p:cNvPr id="23556" name="Picture 4" descr="manifold_info"/>
          <p:cNvPicPr>
            <a:picLocks noChangeAspect="1" noChangeArrowheads="1"/>
          </p:cNvPicPr>
          <p:nvPr/>
        </p:nvPicPr>
        <p:blipFill>
          <a:blip r:embed="rId3"/>
          <a:srcRect l="7028" t="3383" r="3954" b="6976"/>
          <a:stretch>
            <a:fillRect/>
          </a:stretch>
        </p:blipFill>
        <p:spPr bwMode="auto">
          <a:xfrm>
            <a:off x="1676400" y="1752600"/>
            <a:ext cx="5791200" cy="4038600"/>
          </a:xfrm>
          <a:prstGeom prst="rect">
            <a:avLst/>
          </a:prstGeom>
          <a:noFill/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2819400" y="3352800"/>
            <a:ext cx="1295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590800" y="3352800"/>
            <a:ext cx="1752600" cy="6096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O.D. = 55.5cm</a:t>
            </a: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>
            <a:off x="3124200" y="5257800"/>
            <a:ext cx="228600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 flipV="1">
            <a:off x="3276600" y="4267200"/>
            <a:ext cx="2209800" cy="228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7301D-2A55-43CF-8BD8-3034D700CEC7}" type="slidenum">
              <a:rPr lang="en-US"/>
              <a:pPr/>
              <a:t>7</a:t>
            </a:fld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Leak Observations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In May, Doug and I investigated leak in east postcard ring</a:t>
            </a:r>
          </a:p>
          <a:p>
            <a:pPr>
              <a:lnSpc>
                <a:spcPct val="90000"/>
              </a:lnSpc>
            </a:pPr>
            <a:r>
              <a:rPr lang="en-US" sz="2800"/>
              <a:t>Isolated to manifold/ring assembly with catheters</a:t>
            </a:r>
          </a:p>
          <a:p>
            <a:pPr>
              <a:lnSpc>
                <a:spcPct val="90000"/>
              </a:lnSpc>
            </a:pPr>
            <a:r>
              <a:rPr lang="en-US" sz="2800"/>
              <a:t>Bore scope investigation shows pitting on heat affect zone (HAZ) of manifold</a:t>
            </a:r>
          </a:p>
          <a:p>
            <a:pPr>
              <a:lnSpc>
                <a:spcPct val="90000"/>
              </a:lnSpc>
            </a:pPr>
            <a:r>
              <a:rPr lang="en-US" sz="2800"/>
              <a:t>Observe suspected hole on supply manifold next to first tube</a:t>
            </a:r>
          </a:p>
          <a:p>
            <a:pPr>
              <a:lnSpc>
                <a:spcPct val="90000"/>
              </a:lnSpc>
            </a:pPr>
            <a:r>
              <a:rPr lang="en-US" sz="2800"/>
              <a:t>Estimate size of order 20mils</a:t>
            </a:r>
          </a:p>
          <a:p>
            <a:pPr>
              <a:lnSpc>
                <a:spcPct val="90000"/>
              </a:lnSpc>
            </a:pPr>
            <a:r>
              <a:rPr lang="en-US" sz="2800"/>
              <a:t>Pitting observed in several locations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F4FD0-D1F4-4101-A4B3-031CFC728EF7}" type="slidenum">
              <a:rPr lang="en-US"/>
              <a:pPr/>
              <a:t>8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508" name="AutoShape 4" descr="IMG_0489">
            <a:hlinkClick r:id="rId3" tooltip="Next image"/>
          </p:cNvPr>
          <p:cNvSpPr>
            <a:spLocks noChangeAspect="1" noChangeArrowheads="1"/>
          </p:cNvSpPr>
          <p:nvPr/>
        </p:nvSpPr>
        <p:spPr bwMode="auto">
          <a:xfrm>
            <a:off x="-3048000" y="-2286000"/>
            <a:ext cx="15240000" cy="11430000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sp>
        <p:nvSpPr>
          <p:cNvPr id="21509" name="AutoShape 5" descr="IMG_0489">
            <a:hlinkClick r:id="rId3" tooltip="Next image"/>
          </p:cNvPr>
          <p:cNvSpPr>
            <a:spLocks noChangeAspect="1" noChangeArrowheads="1"/>
          </p:cNvSpPr>
          <p:nvPr/>
        </p:nvSpPr>
        <p:spPr bwMode="auto">
          <a:xfrm>
            <a:off x="155575" y="46038"/>
            <a:ext cx="15240000" cy="11430000"/>
          </a:xfrm>
          <a:prstGeom prst="rect">
            <a:avLst/>
          </a:prstGeom>
          <a:noFill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  <p:pic>
        <p:nvPicPr>
          <p:cNvPr id="21510" name="Picture 6" descr="IMG_0489">
            <a:hlinkClick r:id="rId3" tooltip="Next imag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24000" y="-2743200"/>
            <a:ext cx="15240000" cy="11430000"/>
          </a:xfrm>
          <a:prstGeom prst="rect">
            <a:avLst/>
          </a:prstGeom>
          <a:noFill/>
        </p:spPr>
      </p:pic>
      <p:sp>
        <p:nvSpPr>
          <p:cNvPr id="21511" name="Line 7"/>
          <p:cNvSpPr>
            <a:spLocks noChangeShapeType="1"/>
          </p:cNvSpPr>
          <p:nvPr/>
        </p:nvSpPr>
        <p:spPr bwMode="auto">
          <a:xfrm flipH="1">
            <a:off x="8001000" y="4114800"/>
            <a:ext cx="1143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648200" y="4876800"/>
            <a:ext cx="2292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Silicon Volume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914400" y="0"/>
            <a:ext cx="7572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COT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 rot="-136153">
            <a:off x="533400" y="2971800"/>
            <a:ext cx="37385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/>
              <a:t>Supply &amp; Return Manifolds</a:t>
            </a:r>
          </a:p>
          <a:p>
            <a:r>
              <a:rPr lang="en-US" b="1"/>
              <a:t>Are &gt; 63.5 cm in Z</a:t>
            </a: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5089525" y="21653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11</a:t>
            </a:r>
            <a:r>
              <a:rPr lang="en-US" baseline="30000"/>
              <a:t>th</a:t>
            </a:r>
            <a:r>
              <a:rPr lang="en-US"/>
              <a:t> 2007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Ken Schultz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AF76E-E0C5-4D82-A975-1047DD8C6BF2}" type="slidenum">
              <a:rPr lang="en-US"/>
              <a:pPr/>
              <a:t>9</a:t>
            </a:fld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Port Card Manifold at Port Card Support Ring</a:t>
            </a:r>
          </a:p>
        </p:txBody>
      </p:sp>
      <p:pic>
        <p:nvPicPr>
          <p:cNvPr id="26628" name="Picture 4" descr="isl_detai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667000"/>
            <a:ext cx="4857750" cy="2828925"/>
          </a:xfrm>
          <a:prstGeom prst="rect">
            <a:avLst/>
          </a:prstGeom>
          <a:noFill/>
        </p:spPr>
      </p:pic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1066800" y="1752600"/>
            <a:ext cx="1371600" cy="609600"/>
          </a:xfrm>
          <a:prstGeom prst="wedgeRectCallout">
            <a:avLst>
              <a:gd name="adj1" fmla="val 146528"/>
              <a:gd name="adj2" fmla="val 30364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>
                <a:latin typeface="Arial" charset="0"/>
              </a:rPr>
              <a:t>Manifold</a:t>
            </a:r>
          </a:p>
        </p:txBody>
      </p:sp>
      <p:sp>
        <p:nvSpPr>
          <p:cNvPr id="26633" name="AutoShape 9"/>
          <p:cNvSpPr>
            <a:spLocks noChangeArrowheads="1"/>
          </p:cNvSpPr>
          <p:nvPr/>
        </p:nvSpPr>
        <p:spPr bwMode="auto">
          <a:xfrm>
            <a:off x="6553200" y="1752600"/>
            <a:ext cx="1371600" cy="609600"/>
          </a:xfrm>
          <a:prstGeom prst="wedgeRectCallout">
            <a:avLst>
              <a:gd name="adj1" fmla="val -219560"/>
              <a:gd name="adj2" fmla="val 28619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>
                <a:latin typeface="Arial" charset="0"/>
              </a:rPr>
              <a:t>Manifold</a:t>
            </a:r>
          </a:p>
        </p:txBody>
      </p:sp>
      <p:sp>
        <p:nvSpPr>
          <p:cNvPr id="26634" name="AutoShape 10"/>
          <p:cNvSpPr>
            <a:spLocks noChangeArrowheads="1"/>
          </p:cNvSpPr>
          <p:nvPr/>
        </p:nvSpPr>
        <p:spPr bwMode="auto">
          <a:xfrm>
            <a:off x="6553200" y="1752600"/>
            <a:ext cx="1371600" cy="609600"/>
          </a:xfrm>
          <a:prstGeom prst="wedgeRectCallout">
            <a:avLst>
              <a:gd name="adj1" fmla="val -89236"/>
              <a:gd name="adj2" fmla="val 3078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>
                <a:latin typeface="Arial" charset="0"/>
              </a:rPr>
              <a:t>Oval Tubes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lobe">
  <a:themeElements>
    <a:clrScheme name="Globe 3">
      <a:dk1>
        <a:srgbClr val="003B76"/>
      </a:dk1>
      <a:lt1>
        <a:srgbClr val="FFFFFF"/>
      </a:lt1>
      <a:dk2>
        <a:srgbClr val="0066CC"/>
      </a:dk2>
      <a:lt2>
        <a:srgbClr val="CCECFF"/>
      </a:lt2>
      <a:accent1>
        <a:srgbClr val="33CCCC"/>
      </a:accent1>
      <a:accent2>
        <a:srgbClr val="66CCFF"/>
      </a:accent2>
      <a:accent3>
        <a:srgbClr val="AAB8E2"/>
      </a:accent3>
      <a:accent4>
        <a:srgbClr val="DADADA"/>
      </a:accent4>
      <a:accent5>
        <a:srgbClr val="ADE2E2"/>
      </a:accent5>
      <a:accent6>
        <a:srgbClr val="5CB9E7"/>
      </a:accent6>
      <a:hlink>
        <a:srgbClr val="FFFFCC"/>
      </a:hlink>
      <a:folHlink>
        <a:srgbClr val="FFCC66"/>
      </a:folHlink>
    </a:clrScheme>
    <a:fontScheme name="Glob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Globe 1">
        <a:dk1>
          <a:srgbClr val="622100"/>
        </a:dk1>
        <a:lt1>
          <a:srgbClr val="FFFFFF"/>
        </a:lt1>
        <a:dk2>
          <a:srgbClr val="800000"/>
        </a:dk2>
        <a:lt2>
          <a:srgbClr val="FFFFCC"/>
        </a:lt2>
        <a:accent1>
          <a:srgbClr val="E42B00"/>
        </a:accent1>
        <a:accent2>
          <a:srgbClr val="996600"/>
        </a:accent2>
        <a:accent3>
          <a:srgbClr val="C0AAAA"/>
        </a:accent3>
        <a:accent4>
          <a:srgbClr val="DADADA"/>
        </a:accent4>
        <a:accent5>
          <a:srgbClr val="EFACAA"/>
        </a:accent5>
        <a:accent6>
          <a:srgbClr val="8A5C00"/>
        </a:accent6>
        <a:hlink>
          <a:srgbClr val="FADF6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2">
        <a:dk1>
          <a:srgbClr val="5F4545"/>
        </a:dk1>
        <a:lt1>
          <a:srgbClr val="FFFFFF"/>
        </a:lt1>
        <a:dk2>
          <a:srgbClr val="8F6969"/>
        </a:dk2>
        <a:lt2>
          <a:srgbClr val="FFFFCC"/>
        </a:lt2>
        <a:accent1>
          <a:srgbClr val="CC6600"/>
        </a:accent1>
        <a:accent2>
          <a:srgbClr val="924C0C"/>
        </a:accent2>
        <a:accent3>
          <a:srgbClr val="C6B9B9"/>
        </a:accent3>
        <a:accent4>
          <a:srgbClr val="DADADA"/>
        </a:accent4>
        <a:accent5>
          <a:srgbClr val="E2B8AA"/>
        </a:accent5>
        <a:accent6>
          <a:srgbClr val="84440A"/>
        </a:accent6>
        <a:hlink>
          <a:srgbClr val="CFD375"/>
        </a:hlink>
        <a:folHlink>
          <a:srgbClr val="98BB9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3">
        <a:dk1>
          <a:srgbClr val="003B76"/>
        </a:dk1>
        <a:lt1>
          <a:srgbClr val="FFFFFF"/>
        </a:lt1>
        <a:dk2>
          <a:srgbClr val="0066CC"/>
        </a:dk2>
        <a:lt2>
          <a:srgbClr val="CCECFF"/>
        </a:lt2>
        <a:accent1>
          <a:srgbClr val="33CCCC"/>
        </a:accent1>
        <a:accent2>
          <a:srgbClr val="66CCFF"/>
        </a:accent2>
        <a:accent3>
          <a:srgbClr val="AAB8E2"/>
        </a:accent3>
        <a:accent4>
          <a:srgbClr val="DADADA"/>
        </a:accent4>
        <a:accent5>
          <a:srgbClr val="ADE2E2"/>
        </a:accent5>
        <a:accent6>
          <a:srgbClr val="5CB9E7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4">
        <a:dk1>
          <a:srgbClr val="005856"/>
        </a:dk1>
        <a:lt1>
          <a:srgbClr val="FFFFFF"/>
        </a:lt1>
        <a:dk2>
          <a:srgbClr val="008080"/>
        </a:dk2>
        <a:lt2>
          <a:srgbClr val="FFFFCC"/>
        </a:lt2>
        <a:accent1>
          <a:srgbClr val="0099CC"/>
        </a:accent1>
        <a:accent2>
          <a:srgbClr val="00CCFF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B9E7"/>
        </a:accent6>
        <a:hlink>
          <a:srgbClr val="1ACE9F"/>
        </a:hlink>
        <a:folHlink>
          <a:srgbClr val="948C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5">
        <a:dk1>
          <a:srgbClr val="3C5436"/>
        </a:dk1>
        <a:lt1>
          <a:srgbClr val="FFFFFF"/>
        </a:lt1>
        <a:dk2>
          <a:srgbClr val="5F8656"/>
        </a:dk2>
        <a:lt2>
          <a:srgbClr val="D6D8C0"/>
        </a:lt2>
        <a:accent1>
          <a:srgbClr val="61733D"/>
        </a:accent1>
        <a:accent2>
          <a:srgbClr val="324A39"/>
        </a:accent2>
        <a:accent3>
          <a:srgbClr val="B6C3B4"/>
        </a:accent3>
        <a:accent4>
          <a:srgbClr val="DADADA"/>
        </a:accent4>
        <a:accent5>
          <a:srgbClr val="B7BCAF"/>
        </a:accent5>
        <a:accent6>
          <a:srgbClr val="2C4233"/>
        </a:accent6>
        <a:hlink>
          <a:srgbClr val="73D588"/>
        </a:hlink>
        <a:folHlink>
          <a:srgbClr val="6F99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6">
        <a:dk1>
          <a:srgbClr val="5B7B65"/>
        </a:dk1>
        <a:lt1>
          <a:srgbClr val="FFFFFF"/>
        </a:lt1>
        <a:dk2>
          <a:srgbClr val="9ABE9D"/>
        </a:dk2>
        <a:lt2>
          <a:srgbClr val="336600"/>
        </a:lt2>
        <a:accent1>
          <a:srgbClr val="00CC66"/>
        </a:accent1>
        <a:accent2>
          <a:srgbClr val="4E7050"/>
        </a:accent2>
        <a:accent3>
          <a:srgbClr val="CADBCC"/>
        </a:accent3>
        <a:accent4>
          <a:srgbClr val="DADADA"/>
        </a:accent4>
        <a:accent5>
          <a:srgbClr val="AAE2B8"/>
        </a:accent5>
        <a:accent6>
          <a:srgbClr val="466548"/>
        </a:accent6>
        <a:hlink>
          <a:srgbClr val="FFFFCC"/>
        </a:hlink>
        <a:folHlink>
          <a:srgbClr val="9CE8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7">
        <a:dk1>
          <a:srgbClr val="4C4E44"/>
        </a:dk1>
        <a:lt1>
          <a:srgbClr val="FFFFFF"/>
        </a:lt1>
        <a:dk2>
          <a:srgbClr val="686B5D"/>
        </a:dk2>
        <a:lt2>
          <a:srgbClr val="D6D5C6"/>
        </a:lt2>
        <a:accent1>
          <a:srgbClr val="898D79"/>
        </a:accent1>
        <a:accent2>
          <a:srgbClr val="4D4F45"/>
        </a:accent2>
        <a:accent3>
          <a:srgbClr val="B9BAB6"/>
        </a:accent3>
        <a:accent4>
          <a:srgbClr val="DADADA"/>
        </a:accent4>
        <a:accent5>
          <a:srgbClr val="C4C5BE"/>
        </a:accent5>
        <a:accent6>
          <a:srgbClr val="45473E"/>
        </a:accent6>
        <a:hlink>
          <a:srgbClr val="58BE67"/>
        </a:hlink>
        <a:folHlink>
          <a:srgbClr val="C0C64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e 8">
        <a:dk1>
          <a:srgbClr val="000000"/>
        </a:dk1>
        <a:lt1>
          <a:srgbClr val="FFFFDD"/>
        </a:lt1>
        <a:dk2>
          <a:srgbClr val="000000"/>
        </a:dk2>
        <a:lt2>
          <a:srgbClr val="98977A"/>
        </a:lt2>
        <a:accent1>
          <a:srgbClr val="BDCDA7"/>
        </a:accent1>
        <a:accent2>
          <a:srgbClr val="A0D060"/>
        </a:accent2>
        <a:accent3>
          <a:srgbClr val="FFFFEB"/>
        </a:accent3>
        <a:accent4>
          <a:srgbClr val="000000"/>
        </a:accent4>
        <a:accent5>
          <a:srgbClr val="DBE3D0"/>
        </a:accent5>
        <a:accent6>
          <a:srgbClr val="91BC56"/>
        </a:accent6>
        <a:hlink>
          <a:srgbClr val="FADD4E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Globe</Template>
  <TotalTime>452</TotalTime>
  <Words>696</Words>
  <Application>Microsoft Office PowerPoint</Application>
  <PresentationFormat>On-screen Show (4:3)</PresentationFormat>
  <Paragraphs>96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Times New Roman</vt:lpstr>
      <vt:lpstr>Verdana</vt:lpstr>
      <vt:lpstr>Wingdings</vt:lpstr>
      <vt:lpstr>MS PGothic</vt:lpstr>
      <vt:lpstr>Castellar</vt:lpstr>
      <vt:lpstr>Tw Cen MT</vt:lpstr>
      <vt:lpstr>Globe</vt:lpstr>
      <vt:lpstr>Slide 1</vt:lpstr>
      <vt:lpstr>Introduction</vt:lpstr>
      <vt:lpstr>I wish to thank all who helped! This Succeeded by TEAM Effort</vt:lpstr>
      <vt:lpstr>Silicon Cooling Systems (I)</vt:lpstr>
      <vt:lpstr>Silicon Cooling Systems (II)</vt:lpstr>
      <vt:lpstr>ISL Port Card Cooling Manifold Assembly</vt:lpstr>
      <vt:lpstr>Leak Observations</vt:lpstr>
      <vt:lpstr>Slide 8</vt:lpstr>
      <vt:lpstr>Port Card Manifold at Port Card Support Ring</vt:lpstr>
      <vt:lpstr>In July further investigation with bore scopes (new camera) </vt:lpstr>
      <vt:lpstr>Repair Concerns</vt:lpstr>
      <vt:lpstr>Manifold Mockup</vt:lpstr>
      <vt:lpstr>Keeping Silicon Dry</vt:lpstr>
      <vt:lpstr>Air Drying System</vt:lpstr>
      <vt:lpstr>Repair Equipment</vt:lpstr>
      <vt:lpstr>Repair Technique</vt:lpstr>
      <vt:lpstr>Slide 17</vt:lpstr>
      <vt:lpstr>Videos / Conclusion</vt:lpstr>
    </vt:vector>
  </TitlesOfParts>
  <Company>Fermi Lab - Particle Physics Division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kschultz</dc:creator>
  <cp:lastModifiedBy>kschultz</cp:lastModifiedBy>
  <cp:revision>40</cp:revision>
  <dcterms:created xsi:type="dcterms:W3CDTF">2007-10-09T21:21:58Z</dcterms:created>
  <dcterms:modified xsi:type="dcterms:W3CDTF">2007-10-15T14:50:20Z</dcterms:modified>
</cp:coreProperties>
</file>